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4"/>
  </p:notesMasterIdLst>
  <p:sldIdLst>
    <p:sldId id="285" r:id="rId2"/>
    <p:sldId id="319" r:id="rId3"/>
    <p:sldId id="257" r:id="rId4"/>
    <p:sldId id="258" r:id="rId5"/>
    <p:sldId id="259" r:id="rId6"/>
    <p:sldId id="260" r:id="rId7"/>
    <p:sldId id="261" r:id="rId8"/>
    <p:sldId id="262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87" r:id="rId21"/>
    <p:sldId id="277" r:id="rId22"/>
    <p:sldId id="278" r:id="rId23"/>
    <p:sldId id="279" r:id="rId24"/>
    <p:sldId id="280" r:id="rId25"/>
    <p:sldId id="282" r:id="rId26"/>
    <p:sldId id="283" r:id="rId27"/>
    <p:sldId id="317" r:id="rId28"/>
    <p:sldId id="289" r:id="rId29"/>
    <p:sldId id="290" r:id="rId30"/>
    <p:sldId id="291" r:id="rId31"/>
    <p:sldId id="293" r:id="rId32"/>
    <p:sldId id="263" r:id="rId33"/>
    <p:sldId id="264" r:id="rId34"/>
    <p:sldId id="294" r:id="rId35"/>
    <p:sldId id="295" r:id="rId36"/>
    <p:sldId id="299" r:id="rId37"/>
    <p:sldId id="300" r:id="rId38"/>
    <p:sldId id="301" r:id="rId39"/>
    <p:sldId id="302" r:id="rId40"/>
    <p:sldId id="274" r:id="rId41"/>
    <p:sldId id="275" r:id="rId42"/>
    <p:sldId id="303" r:id="rId43"/>
    <p:sldId id="304" r:id="rId44"/>
    <p:sldId id="305" r:id="rId45"/>
    <p:sldId id="318" r:id="rId46"/>
    <p:sldId id="320" r:id="rId47"/>
    <p:sldId id="321" r:id="rId48"/>
    <p:sldId id="325" r:id="rId49"/>
    <p:sldId id="326" r:id="rId50"/>
    <p:sldId id="322" r:id="rId51"/>
    <p:sldId id="323" r:id="rId52"/>
    <p:sldId id="292" r:id="rId53"/>
  </p:sldIdLst>
  <p:sldSz cx="20104100" cy="11309350"/>
  <p:notesSz cx="20104100" cy="11309350"/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92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63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24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93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614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909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887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081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06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704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935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26177" y="1"/>
            <a:ext cx="19266116" cy="10864306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1" y="7061760"/>
            <a:ext cx="18681473" cy="3345716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1"/>
            <a:ext cx="14378222" cy="753424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266802" y="483701"/>
            <a:ext cx="18743901" cy="9485151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469554" y="1092769"/>
            <a:ext cx="16085897" cy="4562210"/>
          </a:xfrm>
        </p:spPr>
        <p:txBody>
          <a:bodyPr anchor="b">
            <a:normAutofit/>
          </a:bodyPr>
          <a:lstStyle>
            <a:lvl1pPr algn="r">
              <a:defRPr sz="1319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621029" y="5780350"/>
            <a:ext cx="16085897" cy="907540"/>
          </a:xfrm>
        </p:spPr>
        <p:txBody>
          <a:bodyPr anchor="t">
            <a:noAutofit/>
          </a:bodyPr>
          <a:lstStyle>
            <a:lvl1pPr marL="0" indent="0" algn="r">
              <a:buNone/>
              <a:defRPr sz="4617">
                <a:solidFill>
                  <a:schemeClr val="bg1">
                    <a:lumMod val="50000"/>
                  </a:schemeClr>
                </a:solidFill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8159939" y="7550225"/>
            <a:ext cx="10130628" cy="1918058"/>
          </a:xfrm>
        </p:spPr>
        <p:txBody>
          <a:bodyPr/>
          <a:lstStyle>
            <a:lvl1pPr algn="ctr">
              <a:defRPr sz="8905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B6D54C8-F444-4EB1-A787-A39202EFDA37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67" y="8052468"/>
            <a:ext cx="6673728" cy="1971531"/>
          </a:xfrm>
        </p:spPr>
        <p:txBody>
          <a:bodyPr vert="horz" lIns="91440" tIns="45720" rIns="91440" bIns="45720" rtlCol="0" anchor="ctr"/>
          <a:lstStyle>
            <a:lvl1pPr algn="r">
              <a:defRPr lang="en-US" sz="8905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16245138" y="6320320"/>
            <a:ext cx="1495912" cy="822014"/>
          </a:xfrm>
        </p:spPr>
        <p:txBody>
          <a:bodyPr/>
          <a:lstStyle>
            <a:lvl1pPr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6960888" y="8429005"/>
            <a:ext cx="849850" cy="84991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121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6771647"/>
            <a:ext cx="17140440" cy="971051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0858" y="1130934"/>
            <a:ext cx="17136821" cy="5268632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23" y="7755468"/>
            <a:ext cx="17140473" cy="1125447"/>
          </a:xfrm>
        </p:spPr>
        <p:txBody>
          <a:bodyPr anchor="t"/>
          <a:lstStyle>
            <a:lvl1pPr marL="0" indent="0" algn="l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07B3-73F2-4B84-8E3A-91300DE548CA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9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7" y="1130936"/>
            <a:ext cx="17144058" cy="5268632"/>
          </a:xfrm>
        </p:spPr>
        <p:txBody>
          <a:bodyPr anchor="ctr">
            <a:normAutofit/>
          </a:bodyPr>
          <a:lstStyle>
            <a:lvl1pPr algn="ctr">
              <a:defRPr sz="791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22" y="6771647"/>
            <a:ext cx="17140475" cy="21002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17E0-8488-4F7A-8A44-2075DFA019F3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8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689" y="1130935"/>
            <a:ext cx="15706361" cy="4809861"/>
          </a:xfrm>
        </p:spPr>
        <p:txBody>
          <a:bodyPr anchor="ctr">
            <a:normAutofit/>
          </a:bodyPr>
          <a:lstStyle>
            <a:lvl1pPr algn="ctr">
              <a:defRPr sz="791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56321" y="5953210"/>
            <a:ext cx="14293098" cy="622967"/>
          </a:xfrm>
        </p:spPr>
        <p:txBody>
          <a:bodyPr anchor="t">
            <a:normAutofit/>
          </a:bodyPr>
          <a:lstStyle>
            <a:lvl1pPr marL="0" indent="0" algn="r">
              <a:buNone/>
              <a:defRPr sz="230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7" y="6771649"/>
            <a:ext cx="17144025" cy="20914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6BC5-EA62-4E11-9962-5BB938CF9FFB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30857" y="147201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69677" y="4819958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919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6" y="2842764"/>
            <a:ext cx="17140439" cy="4142202"/>
          </a:xfrm>
        </p:spPr>
        <p:txBody>
          <a:bodyPr anchor="b">
            <a:normAutofit/>
          </a:bodyPr>
          <a:lstStyle>
            <a:lvl1pPr algn="l">
              <a:defRPr sz="791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6" y="7004390"/>
            <a:ext cx="17140439" cy="188100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F6FF-BE82-457E-B41F-752EB303AB96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30859" y="1130936"/>
            <a:ext cx="17140437" cy="1899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30859" y="340269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95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30859" y="4352992"/>
            <a:ext cx="5458263" cy="4510099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82715" y="340269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95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982714" y="4352992"/>
            <a:ext cx="5458263" cy="4510099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813033" y="340269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95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813033" y="4352992"/>
            <a:ext cx="5458263" cy="4510099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D89-7579-4D38-94B3-633CB22E7371}" type="datetime1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5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30857" y="1130936"/>
            <a:ext cx="17144025" cy="1899676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0815" y="628796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62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30823" y="3402692"/>
            <a:ext cx="5458263" cy="2534173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0815" y="7238260"/>
            <a:ext cx="5458263" cy="1624831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87313" y="628796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62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984986" y="3402692"/>
            <a:ext cx="5458263" cy="2531720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984986" y="7238258"/>
            <a:ext cx="5458263" cy="1624833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810665" y="6287961"/>
            <a:ext cx="5458263" cy="95029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628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810459" y="3402690"/>
            <a:ext cx="5458263" cy="2534950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810459" y="7238254"/>
            <a:ext cx="5458263" cy="1624836"/>
          </a:xfrm>
        </p:spPr>
        <p:txBody>
          <a:bodyPr anchor="t">
            <a:normAutofit/>
          </a:bodyPr>
          <a:lstStyle>
            <a:lvl1pPr marL="0" indent="0" algn="ctr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B0A6-1B13-4FCB-BD73-3700494B71E5}" type="datetime1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3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130856" y="3402693"/>
            <a:ext cx="17140439" cy="5460398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74F5-441C-4C7B-BF35-4115A543B680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6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36989" y="1130936"/>
            <a:ext cx="3734307" cy="773215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130857" y="1130936"/>
            <a:ext cx="13034077" cy="773215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3D97-CB52-446B-A95E-D8B484364CAF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4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330107"/>
            <a:ext cx="20104100" cy="127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937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10879522"/>
            <a:ext cx="20104100" cy="4298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26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798206"/>
            <a:ext cx="20104100" cy="411075"/>
          </a:xfrm>
          <a:prstGeom prst="rect">
            <a:avLst/>
          </a:prstGeom>
        </p:spPr>
        <p:txBody>
          <a:bodyPr anchor="ctr"/>
          <a:lstStyle>
            <a:lvl1pPr marL="0" marR="0" indent="0" algn="ctr" defTabSz="1130925" rtl="0" eaLnBrk="1" fontAlgn="auto" latinLnBrk="1" hangingPunct="1">
              <a:lnSpc>
                <a:spcPct val="90000"/>
              </a:lnSpc>
              <a:spcBef>
                <a:spcPts val="1237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6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1130925" rtl="0" eaLnBrk="1" fontAlgn="auto" latinLnBrk="1" hangingPunct="1">
              <a:lnSpc>
                <a:spcPct val="90000"/>
              </a:lnSpc>
              <a:spcBef>
                <a:spcPts val="123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233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00" b="1" i="0">
                <a:solidFill>
                  <a:srgbClr val="3A3A3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0D631-7313-474A-A8A1-1DF14F8B8AE0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9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130856" y="3402694"/>
            <a:ext cx="17140439" cy="546039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4ED7-0119-46E4-A596-31671C268492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9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700" b="1" i="0">
                <a:solidFill>
                  <a:srgbClr val="3A3A3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8C14-7391-413A-8553-08B74BFCA563}" type="datetime1">
              <a:rPr lang="en-US" smtClean="0"/>
              <a:t>2/1/2021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13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8" y="1130936"/>
            <a:ext cx="17140439" cy="5266297"/>
          </a:xfrm>
        </p:spPr>
        <p:txBody>
          <a:bodyPr anchor="b">
            <a:normAutofit/>
          </a:bodyPr>
          <a:lstStyle>
            <a:lvl1pPr algn="l">
              <a:defRPr sz="89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8" y="6171275"/>
            <a:ext cx="17140439" cy="2703845"/>
          </a:xfrm>
        </p:spPr>
        <p:txBody>
          <a:bodyPr anchor="t">
            <a:normAutofit/>
          </a:bodyPr>
          <a:lstStyle>
            <a:lvl1pPr marL="0" indent="0" algn="l">
              <a:buNone/>
              <a:defRPr sz="3298">
                <a:solidFill>
                  <a:schemeClr val="bg1">
                    <a:lumMod val="50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A562-7900-48FE-8690-33D35041D09B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9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0857" y="1130935"/>
            <a:ext cx="17144025" cy="190985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130856" y="3402694"/>
            <a:ext cx="8391077" cy="5460396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883809" y="3402694"/>
            <a:ext cx="8387489" cy="5460396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8827-7030-4A4D-AFC6-9558A67D2DE4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7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30858" y="1130935"/>
            <a:ext cx="17140439" cy="190985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31" y="3402693"/>
            <a:ext cx="8007602" cy="11213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287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130859" y="4719210"/>
            <a:ext cx="8391074" cy="414387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53539" y="3402693"/>
            <a:ext cx="8021343" cy="11213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287" b="0">
                <a:solidFill>
                  <a:schemeClr val="accent1"/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883806" y="4719210"/>
            <a:ext cx="8391076" cy="414387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6532-8252-4B5E-958A-42DBBE373711}" type="datetime1">
              <a:rPr lang="en-US" smtClean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9930-CC03-476C-87D2-53C5C61A35F9}" type="datetime1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3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94096-8DD1-4D67-A264-9D85EC0F5871}" type="datetime1">
              <a:rPr lang="en-US" smtClean="0"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7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788" y="1130935"/>
            <a:ext cx="6805020" cy="3336492"/>
          </a:xfrm>
        </p:spPr>
        <p:txBody>
          <a:bodyPr anchor="b">
            <a:normAutofit/>
          </a:bodyPr>
          <a:lstStyle>
            <a:lvl1pPr algn="ctr">
              <a:defRPr sz="593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320862" y="1130936"/>
            <a:ext cx="9950433" cy="773215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787" y="4467428"/>
            <a:ext cx="6805022" cy="4395661"/>
          </a:xfrm>
        </p:spPr>
        <p:txBody>
          <a:bodyPr anchor="t">
            <a:normAutofit/>
          </a:bodyPr>
          <a:lstStyle>
            <a:lvl1pPr marL="0" indent="0" algn="ctr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4B18-7725-4046-9AA7-D99A7D677223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3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130935"/>
            <a:ext cx="10463139" cy="3336492"/>
          </a:xfrm>
        </p:spPr>
        <p:txBody>
          <a:bodyPr anchor="b">
            <a:normAutofit/>
          </a:bodyPr>
          <a:lstStyle>
            <a:lvl1pPr algn="ctr">
              <a:defRPr sz="593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38103" y="1"/>
            <a:ext cx="5933193" cy="8363334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0858" y="4467428"/>
            <a:ext cx="10463137" cy="3895906"/>
          </a:xfrm>
        </p:spPr>
        <p:txBody>
          <a:bodyPr anchor="t">
            <a:normAutofit/>
          </a:bodyPr>
          <a:lstStyle>
            <a:lvl1pPr marL="0" indent="0" algn="ctr">
              <a:buNone/>
              <a:defRPr sz="296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E125-10B2-4860-9377-51450DDE1A3D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93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41879" y="1"/>
            <a:ext cx="19796322" cy="10956582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857" y="1130936"/>
            <a:ext cx="17144025" cy="1899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856" y="3402694"/>
            <a:ext cx="17144027" cy="5460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34235" y="9494270"/>
            <a:ext cx="6240648" cy="822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77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6EB8F68-7D3D-4AAE-AA73-70F1DC1F4025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858" y="9494270"/>
            <a:ext cx="9068807" cy="822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77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7201" y="9494270"/>
            <a:ext cx="1495912" cy="822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77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7" r:id="rId19"/>
    <p:sldLayoutId id="2147483688" r:id="rId20"/>
  </p:sldLayoutIdLst>
  <p:hf hdr="0" ftr="0" dt="0"/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8905" b="0" i="0" u="none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120000"/>
        </a:lnSpc>
        <a:spcBef>
          <a:spcPts val="1649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3298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968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638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120000"/>
        </a:lnSpc>
        <a:spcBef>
          <a:spcPts val="824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309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3"/>
          <p:cNvSpPr txBox="1">
            <a:spLocks/>
          </p:cNvSpPr>
          <p:nvPr/>
        </p:nvSpPr>
        <p:spPr>
          <a:xfrm>
            <a:off x="2512484" y="2818411"/>
            <a:ext cx="15079133" cy="1292089"/>
          </a:xfrm>
          <a:prstGeom prst="rect">
            <a:avLst/>
          </a:prstGeom>
        </p:spPr>
        <p:txBody>
          <a:bodyPr vert="horz" lIns="113094" tIns="56547" rIns="113094" bIns="56547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42" dirty="0"/>
              <a:t>Lecture 2</a:t>
            </a:r>
          </a:p>
        </p:txBody>
      </p:sp>
      <p:sp>
        <p:nvSpPr>
          <p:cNvPr id="42" name="Title 3"/>
          <p:cNvSpPr txBox="1">
            <a:spLocks/>
          </p:cNvSpPr>
          <p:nvPr/>
        </p:nvSpPr>
        <p:spPr>
          <a:xfrm>
            <a:off x="4145884" y="7427192"/>
            <a:ext cx="5023733" cy="1292089"/>
          </a:xfrm>
          <a:prstGeom prst="rect">
            <a:avLst/>
          </a:prstGeom>
        </p:spPr>
        <p:txBody>
          <a:bodyPr vert="horz" lIns="113094" tIns="56547" rIns="113094" bIns="56547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63" b="0" dirty="0"/>
              <a:t>Complied by</a:t>
            </a:r>
          </a:p>
          <a:p>
            <a:pPr algn="l"/>
            <a:r>
              <a:rPr lang="en-US" sz="3463" b="0" dirty="0"/>
              <a:t>Aizhan Altaibek</a:t>
            </a:r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2512486" y="1421623"/>
            <a:ext cx="15079132" cy="837273"/>
          </a:xfrm>
          <a:prstGeom prst="rect">
            <a:avLst/>
          </a:prstGeom>
        </p:spPr>
        <p:txBody>
          <a:bodyPr vert="horz" lIns="113094" tIns="56547" rIns="113094" bIns="56547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68" spc="-8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Programming on Python</a:t>
            </a:r>
            <a:r>
              <a:rPr lang="en-US" sz="2968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46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DA672-2758-495C-879D-9522B7799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620" y="7086015"/>
            <a:ext cx="3239657" cy="2155844"/>
          </a:xfrm>
          <a:prstGeom prst="rect">
            <a:avLst/>
          </a:prstGeom>
        </p:spPr>
      </p:pic>
      <p:sp>
        <p:nvSpPr>
          <p:cNvPr id="6" name="object 12">
            <a:extLst>
              <a:ext uri="{FF2B5EF4-FFF2-40B4-BE49-F238E27FC236}">
                <a16:creationId xmlns:a16="http://schemas.microsoft.com/office/drawing/2014/main" id="{50A62BE4-584B-445E-874B-7B32370491AB}"/>
              </a:ext>
            </a:extLst>
          </p:cNvPr>
          <p:cNvSpPr txBox="1"/>
          <p:nvPr/>
        </p:nvSpPr>
        <p:spPr>
          <a:xfrm>
            <a:off x="1206716" y="4205343"/>
            <a:ext cx="17836933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6000" b="1" dirty="0">
                <a:solidFill>
                  <a:srgbClr val="3A3A3A"/>
                </a:solidFill>
                <a:latin typeface="Calibri"/>
                <a:cs typeface="Calibri"/>
              </a:rPr>
              <a:t>Conditional Statements. Looping and Control Statements. Python</a:t>
            </a:r>
            <a:r>
              <a:rPr lang="en-US" sz="6000" b="1" spc="-5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lang="en-US" sz="6000" b="1" spc="250" dirty="0">
                <a:solidFill>
                  <a:srgbClr val="3A3A3A"/>
                </a:solidFill>
                <a:latin typeface="Calibri"/>
                <a:cs typeface="Calibri"/>
              </a:rPr>
              <a:t>Lists.</a:t>
            </a:r>
            <a:endParaRPr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34109" y="328573"/>
            <a:ext cx="4665980" cy="39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2850" spc="-1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50" spc="-40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35" dirty="0">
                <a:solidFill>
                  <a:srgbClr val="FFFFFF"/>
                </a:solidFill>
                <a:latin typeface="Calibri"/>
                <a:cs typeface="Calibri"/>
              </a:rPr>
              <a:t>Scien</a:t>
            </a:r>
            <a:r>
              <a:rPr sz="285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50" spc="-9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Calibri"/>
                <a:cs typeface="Calibri"/>
              </a:rPr>
              <a:t>S</a:t>
            </a:r>
            <a:r>
              <a:rPr spc="-90" dirty="0">
                <a:latin typeface="Calibri"/>
                <a:cs typeface="Calibri"/>
              </a:rPr>
              <a:t>ubse</a:t>
            </a:r>
            <a:r>
              <a:rPr dirty="0">
                <a:latin typeface="Book Antiqua"/>
                <a:cs typeface="Book Antiqua"/>
              </a:rPr>
              <a:t>tt</a:t>
            </a:r>
            <a:r>
              <a:rPr spc="70" dirty="0">
                <a:latin typeface="Calibri"/>
                <a:cs typeface="Calibri"/>
              </a:rPr>
              <a:t>ing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80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26390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6631" y="4110390"/>
            <a:ext cx="829944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 Out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7254" y="5742784"/>
            <a:ext cx="347154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spc="75" dirty="0">
                <a:solidFill>
                  <a:srgbClr val="2685A2"/>
                </a:solidFill>
                <a:latin typeface="Calibri"/>
                <a:cs typeface="Calibri"/>
              </a:rPr>
              <a:t>"</a:t>
            </a:r>
            <a:r>
              <a:rPr sz="2950" b="1" spc="10" dirty="0">
                <a:solidFill>
                  <a:srgbClr val="2685A2"/>
                </a:solidFill>
                <a:latin typeface="Calibri"/>
                <a:cs typeface="Calibri"/>
              </a:rPr>
              <a:t>z</a:t>
            </a:r>
            <a:r>
              <a:rPr sz="2950" b="1" spc="-3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r>
              <a:rPr sz="2950" b="1" spc="-114" dirty="0">
                <a:solidFill>
                  <a:srgbClr val="2685A2"/>
                </a:solidFill>
                <a:latin typeface="Calibri"/>
                <a:cs typeface="Calibri"/>
              </a:rPr>
              <a:t>r</a:t>
            </a:r>
            <a:r>
              <a:rPr sz="2950" b="1" spc="10" dirty="0">
                <a:solidFill>
                  <a:srgbClr val="2685A2"/>
                </a:solidFill>
                <a:latin typeface="Calibri"/>
                <a:cs typeface="Calibri"/>
              </a:rPr>
              <a:t>o-b</a:t>
            </a:r>
            <a:r>
              <a:rPr sz="2950" b="1" spc="-20" dirty="0">
                <a:solidFill>
                  <a:srgbClr val="2685A2"/>
                </a:solidFill>
                <a:latin typeface="Calibri"/>
                <a:cs typeface="Calibri"/>
              </a:rPr>
              <a:t>a</a:t>
            </a:r>
            <a:r>
              <a:rPr sz="2950" b="1" spc="-15" dirty="0">
                <a:solidFill>
                  <a:srgbClr val="2685A2"/>
                </a:solidFill>
                <a:latin typeface="Calibri"/>
                <a:cs typeface="Calibri"/>
              </a:rPr>
              <a:t>sed</a:t>
            </a:r>
            <a:r>
              <a:rPr sz="2950" b="1" spc="-175" dirty="0">
                <a:solidFill>
                  <a:srgbClr val="2685A2"/>
                </a:solidFill>
                <a:latin typeface="Calibri"/>
                <a:cs typeface="Calibri"/>
              </a:rPr>
              <a:t> </a:t>
            </a:r>
            <a:r>
              <a:rPr sz="2950" b="1" spc="10" dirty="0">
                <a:solidFill>
                  <a:srgbClr val="2685A2"/>
                </a:solidFill>
                <a:latin typeface="Calibri"/>
                <a:cs typeface="Calibri"/>
              </a:rPr>
              <a:t>indexing"</a:t>
            </a:r>
            <a:endParaRPr sz="295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48781" y="4059590"/>
          <a:ext cx="11568975" cy="1319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451">
                <a:tc gridSpan="8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fam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32"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1.68,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1.71,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'dad',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1.89]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33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1500505" algn="l"/>
                        </a:tabLst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inde</a:t>
                      </a:r>
                      <a:r>
                        <a:rPr sz="2950" b="1" spc="-3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:	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7081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78653FE-2FCC-4EC0-91BF-C3ED5CA53A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Calibri"/>
                <a:cs typeface="Calibri"/>
              </a:rPr>
              <a:t>S</a:t>
            </a:r>
            <a:r>
              <a:rPr spc="-90" dirty="0">
                <a:latin typeface="Calibri"/>
                <a:cs typeface="Calibri"/>
              </a:rPr>
              <a:t>ubse</a:t>
            </a:r>
            <a:r>
              <a:rPr dirty="0">
                <a:latin typeface="Book Antiqua"/>
                <a:cs typeface="Book Antiqua"/>
              </a:rPr>
              <a:t>tt</a:t>
            </a:r>
            <a:r>
              <a:rPr spc="70" dirty="0">
                <a:latin typeface="Calibri"/>
                <a:cs typeface="Calibri"/>
              </a:rPr>
              <a:t>ing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80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26390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6631" y="4110390"/>
            <a:ext cx="829944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 Out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5808" y="4416880"/>
            <a:ext cx="117221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6631" y="6215038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[3]: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Out[3]: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4959" y="6215038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] 1.68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48781" y="4059590"/>
          <a:ext cx="11568973" cy="1315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451">
                <a:tc gridSpan="8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fam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3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1.71,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'dad',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1.89]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0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1500505" algn="l"/>
                        </a:tabLst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inde</a:t>
                      </a:r>
                      <a:r>
                        <a:rPr sz="2950" b="1" spc="-3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:	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1303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7081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77D2366-C406-47E9-8126-8DAB414979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Calibri"/>
                <a:cs typeface="Calibri"/>
              </a:rPr>
              <a:t>S</a:t>
            </a:r>
            <a:r>
              <a:rPr spc="-90" dirty="0">
                <a:latin typeface="Calibri"/>
                <a:cs typeface="Calibri"/>
              </a:rPr>
              <a:t>ubse</a:t>
            </a:r>
            <a:r>
              <a:rPr dirty="0">
                <a:latin typeface="Book Antiqua"/>
                <a:cs typeface="Book Antiqua"/>
              </a:rPr>
              <a:t>tt</a:t>
            </a:r>
            <a:r>
              <a:rPr spc="70" dirty="0">
                <a:latin typeface="Calibri"/>
                <a:cs typeface="Calibri"/>
              </a:rPr>
              <a:t>ing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80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26390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6631" y="4110390"/>
            <a:ext cx="829944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 Out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28781" y="4416880"/>
            <a:ext cx="1090930" cy="95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5"/>
              </a:lnSpc>
            </a:pPr>
            <a:r>
              <a:rPr sz="2600" spc="15" dirty="0">
                <a:latin typeface="Courier New"/>
                <a:cs typeface="Courier New"/>
              </a:rPr>
              <a:t>'dad'</a:t>
            </a:r>
            <a:endParaRPr sz="2600">
              <a:latin typeface="Courier New"/>
              <a:cs typeface="Courier New"/>
            </a:endParaRPr>
          </a:p>
          <a:p>
            <a:pPr marR="71120" algn="ctr">
              <a:lnSpc>
                <a:spcPts val="3535"/>
              </a:lnSpc>
            </a:pPr>
            <a:r>
              <a:rPr sz="2950" b="1" spc="70" dirty="0">
                <a:solidFill>
                  <a:srgbClr val="2685A2"/>
                </a:solidFill>
                <a:latin typeface="Calibri"/>
                <a:cs typeface="Calibri"/>
              </a:rPr>
              <a:t>6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6631" y="6204567"/>
            <a:ext cx="1443355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[3]: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Out[3]: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305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[4]:</a:t>
            </a:r>
            <a:endParaRPr sz="2600">
              <a:latin typeface="Courier New"/>
              <a:cs typeface="Courier New"/>
            </a:endParaRPr>
          </a:p>
          <a:p>
            <a:pPr marL="2286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Out[4]: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4959" y="6204567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] 1.68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5430" y="7471544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6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'dad'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48781" y="4059590"/>
          <a:ext cx="11568974" cy="1315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5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451">
                <a:tc gridSpan="8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fam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32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1.68,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1.71,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710" algn="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1.89]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09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1500505" algn="l"/>
                        </a:tabLst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inde</a:t>
                      </a:r>
                      <a:r>
                        <a:rPr sz="2950" b="1" spc="-3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:	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21005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0C6D6A-0072-4E24-8BB5-ECE5F8974C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Calibri"/>
                <a:cs typeface="Calibri"/>
              </a:rPr>
              <a:t>S</a:t>
            </a:r>
            <a:r>
              <a:rPr spc="-90" dirty="0">
                <a:latin typeface="Calibri"/>
                <a:cs typeface="Calibri"/>
              </a:rPr>
              <a:t>ubse</a:t>
            </a:r>
            <a:r>
              <a:rPr dirty="0">
                <a:latin typeface="Book Antiqua"/>
                <a:cs typeface="Book Antiqua"/>
              </a:rPr>
              <a:t>tt</a:t>
            </a:r>
            <a:r>
              <a:rPr spc="70" dirty="0">
                <a:latin typeface="Calibri"/>
                <a:cs typeface="Calibri"/>
              </a:rPr>
              <a:t>ing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80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26390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6631" y="4110390"/>
            <a:ext cx="829944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 Out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79525" y="4416880"/>
            <a:ext cx="1103630" cy="142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6631" y="6204567"/>
            <a:ext cx="1433195" cy="329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[3]: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Out[3]: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[4]: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Out[4]: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[5]: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Out[5]: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14959" y="6204567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] 1.68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14959" y="7461074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6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'dad'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14959" y="871758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-1</a:t>
            </a:r>
            <a:r>
              <a:rPr sz="2600" spc="15" dirty="0">
                <a:latin typeface="Courier New"/>
                <a:cs typeface="Courier New"/>
              </a:rPr>
              <a:t>] 1.89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48781" y="4059590"/>
          <a:ext cx="11521233" cy="1778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9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0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451">
                <a:tc gridSpan="8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fam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32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[2]: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1.68,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1.71,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'dad',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71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1500505" algn="l"/>
                        </a:tabLst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inde</a:t>
                      </a:r>
                      <a:r>
                        <a:rPr sz="2950" b="1" spc="-3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:	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7081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11">
                <a:tc>
                  <a:txBody>
                    <a:bodyPr/>
                    <a:lstStyle/>
                    <a:p>
                      <a:pPr marL="1448435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-8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ct val="100000"/>
                        </a:lnSpc>
                      </a:pPr>
                      <a:r>
                        <a:rPr sz="2950" b="1" spc="-9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950" b="1" spc="-3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0005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</a:pPr>
                      <a:r>
                        <a:rPr sz="2950" b="1" spc="-60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</a:pPr>
                      <a:r>
                        <a:rPr sz="2950" b="1" spc="-75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C51343-2C03-4302-9760-E10DD43ABA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Calibri"/>
                <a:cs typeface="Calibri"/>
              </a:rPr>
              <a:t>S</a:t>
            </a:r>
            <a:r>
              <a:rPr spc="-90" dirty="0">
                <a:latin typeface="Calibri"/>
                <a:cs typeface="Calibri"/>
              </a:rPr>
              <a:t>ubse</a:t>
            </a:r>
            <a:r>
              <a:rPr dirty="0">
                <a:latin typeface="Book Antiqua"/>
                <a:cs typeface="Book Antiqua"/>
              </a:rPr>
              <a:t>tt</a:t>
            </a:r>
            <a:r>
              <a:rPr spc="70" dirty="0">
                <a:latin typeface="Calibri"/>
                <a:cs typeface="Calibri"/>
              </a:rPr>
              <a:t>ing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lists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8096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7877175"/>
          </a:xfrm>
          <a:custGeom>
            <a:avLst/>
            <a:gdLst/>
            <a:ahLst/>
            <a:cxnLst/>
            <a:rect l="l" t="t" r="r" b="b"/>
            <a:pathLst>
              <a:path w="14135735" h="7877175">
                <a:moveTo>
                  <a:pt x="0" y="0"/>
                </a:moveTo>
                <a:lnTo>
                  <a:pt x="14135695" y="0"/>
                </a:lnTo>
                <a:lnTo>
                  <a:pt x="14135695" y="7876723"/>
                </a:lnTo>
                <a:lnTo>
                  <a:pt x="0" y="787672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1205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6631" y="411039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Out[2]: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4959" y="411039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 ['liz',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3287" y="4529225"/>
            <a:ext cx="6459220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5"/>
              </a:lnSpc>
            </a:pPr>
            <a:r>
              <a:rPr sz="2600" spc="15" dirty="0">
                <a:latin typeface="Courier New"/>
                <a:cs typeface="Courier New"/>
              </a:rPr>
              <a:t>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'emma',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  <a:p>
            <a:pPr marL="355600">
              <a:lnSpc>
                <a:spcPts val="3535"/>
              </a:lnSpc>
              <a:tabLst>
                <a:tab pos="1758950" algn="l"/>
                <a:tab pos="3264535" algn="l"/>
                <a:tab pos="4499610" algn="l"/>
                <a:tab pos="5760720" algn="l"/>
              </a:tabLst>
            </a:pPr>
            <a:r>
              <a:rPr sz="2950" b="1" spc="-330" dirty="0">
                <a:solidFill>
                  <a:srgbClr val="2685A2"/>
                </a:solidFill>
                <a:latin typeface="Calibri"/>
                <a:cs typeface="Calibri"/>
              </a:rPr>
              <a:t>1	2	</a:t>
            </a:r>
            <a:r>
              <a:rPr sz="2950" b="1" spc="-150" dirty="0">
                <a:solidFill>
                  <a:srgbClr val="2685A2"/>
                </a:solidFill>
                <a:latin typeface="Calibri"/>
                <a:cs typeface="Calibri"/>
              </a:rPr>
              <a:t>3	</a:t>
            </a:r>
            <a:r>
              <a:rPr sz="2950" b="1" spc="40" dirty="0">
                <a:solidFill>
                  <a:srgbClr val="2685A2"/>
                </a:solidFill>
                <a:latin typeface="Calibri"/>
                <a:cs typeface="Calibri"/>
              </a:rPr>
              <a:t>4	</a:t>
            </a:r>
            <a:r>
              <a:rPr sz="2950" b="1" spc="-45" dirty="0">
                <a:solidFill>
                  <a:srgbClr val="2685A2"/>
                </a:solidFill>
                <a:latin typeface="Calibri"/>
                <a:cs typeface="Calibri"/>
              </a:rPr>
              <a:t>5</a:t>
            </a:r>
            <a:endParaRPr sz="2950">
              <a:latin typeface="Calibri"/>
              <a:cs typeface="Calibri"/>
            </a:endParaRPr>
          </a:p>
          <a:p>
            <a:pPr marR="92075" algn="ctr">
              <a:lnSpc>
                <a:spcPct val="100000"/>
              </a:lnSpc>
              <a:spcBef>
                <a:spcPts val="85"/>
              </a:spcBef>
              <a:tabLst>
                <a:tab pos="1428115" algn="l"/>
                <a:tab pos="2896235" algn="l"/>
                <a:tab pos="4160520" algn="l"/>
                <a:tab pos="5433060" algn="l"/>
              </a:tabLst>
            </a:pPr>
            <a:r>
              <a:rPr sz="2950" b="1" spc="105" dirty="0">
                <a:solidFill>
                  <a:srgbClr val="2685A2"/>
                </a:solidFill>
                <a:latin typeface="Calibri"/>
                <a:cs typeface="Calibri"/>
              </a:rPr>
              <a:t>-</a:t>
            </a:r>
            <a:r>
              <a:rPr sz="2950" b="1" spc="-135" dirty="0">
                <a:solidFill>
                  <a:srgbClr val="2685A2"/>
                </a:solidFill>
                <a:latin typeface="Calibri"/>
                <a:cs typeface="Calibri"/>
              </a:rPr>
              <a:t>7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140" dirty="0">
                <a:solidFill>
                  <a:srgbClr val="2685A2"/>
                </a:solidFill>
                <a:latin typeface="Calibri"/>
                <a:cs typeface="Calibri"/>
              </a:rPr>
              <a:t>-6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70" dirty="0">
                <a:solidFill>
                  <a:srgbClr val="2685A2"/>
                </a:solidFill>
                <a:latin typeface="Calibri"/>
                <a:cs typeface="Calibri"/>
              </a:rPr>
              <a:t>-5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165" dirty="0">
                <a:solidFill>
                  <a:srgbClr val="2685A2"/>
                </a:solidFill>
                <a:latin typeface="Calibri"/>
                <a:cs typeface="Calibri"/>
              </a:rPr>
              <a:t>-</a:t>
            </a:r>
            <a:r>
              <a:rPr sz="2950" b="1" spc="40" dirty="0">
                <a:solidFill>
                  <a:srgbClr val="2685A2"/>
                </a:solidFill>
                <a:latin typeface="Calibri"/>
                <a:cs typeface="Calibri"/>
              </a:rPr>
              <a:t>4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20" dirty="0">
                <a:solidFill>
                  <a:srgbClr val="2685A2"/>
                </a:solidFill>
                <a:latin typeface="Calibri"/>
                <a:cs typeface="Calibri"/>
              </a:rPr>
              <a:t>-3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62845" y="4529225"/>
            <a:ext cx="1433195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15"/>
              </a:lnSpc>
            </a:pP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  <a:p>
            <a:pPr marL="262890" algn="ctr">
              <a:lnSpc>
                <a:spcPts val="3535"/>
              </a:lnSpc>
            </a:pPr>
            <a:r>
              <a:rPr sz="2950" b="1" spc="-135" dirty="0">
                <a:solidFill>
                  <a:srgbClr val="2685A2"/>
                </a:solidFill>
                <a:latin typeface="Calibri"/>
                <a:cs typeface="Calibri"/>
              </a:rPr>
              <a:t>7</a:t>
            </a:r>
            <a:endParaRPr sz="2950">
              <a:latin typeface="Calibri"/>
              <a:cs typeface="Calibri"/>
            </a:endParaRPr>
          </a:p>
          <a:p>
            <a:pPr marL="325755" algn="ctr">
              <a:lnSpc>
                <a:spcPct val="100000"/>
              </a:lnSpc>
              <a:spcBef>
                <a:spcPts val="85"/>
              </a:spcBef>
            </a:pPr>
            <a:r>
              <a:rPr sz="2950" b="1" spc="120" dirty="0">
                <a:solidFill>
                  <a:srgbClr val="2685A2"/>
                </a:solidFill>
                <a:latin typeface="Calibri"/>
                <a:cs typeface="Calibri"/>
              </a:rPr>
              <a:t>-</a:t>
            </a:r>
            <a:r>
              <a:rPr sz="2950" b="1" spc="-330" dirty="0">
                <a:solidFill>
                  <a:srgbClr val="2685A2"/>
                </a:solidFill>
                <a:latin typeface="Calibri"/>
                <a:cs typeface="Calibri"/>
              </a:rPr>
              <a:t>1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28781" y="4416880"/>
            <a:ext cx="1090930" cy="142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15"/>
              </a:lnSpc>
            </a:pPr>
            <a:r>
              <a:rPr sz="2600" spc="15" dirty="0">
                <a:latin typeface="Courier New"/>
                <a:cs typeface="Courier New"/>
              </a:rPr>
              <a:t>'dad'</a:t>
            </a:r>
            <a:endParaRPr sz="2600">
              <a:latin typeface="Courier New"/>
              <a:cs typeface="Courier New"/>
            </a:endParaRPr>
          </a:p>
          <a:p>
            <a:pPr marR="71120" algn="ctr">
              <a:lnSpc>
                <a:spcPts val="3535"/>
              </a:lnSpc>
            </a:pPr>
            <a:r>
              <a:rPr sz="2950" b="1" spc="70" dirty="0">
                <a:solidFill>
                  <a:srgbClr val="2685A2"/>
                </a:solidFill>
                <a:latin typeface="Calibri"/>
                <a:cs typeface="Calibri"/>
              </a:rPr>
              <a:t>6</a:t>
            </a:r>
            <a:endParaRPr sz="295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85"/>
              </a:spcBef>
            </a:pPr>
            <a:r>
              <a:rPr sz="2950" b="1" spc="135" dirty="0">
                <a:solidFill>
                  <a:srgbClr val="2685A2"/>
                </a:solidFill>
                <a:latin typeface="Calibri"/>
                <a:cs typeface="Calibri"/>
              </a:rPr>
              <a:t>-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2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28781" y="4416880"/>
            <a:ext cx="1090930" cy="1421765"/>
          </a:xfrm>
          <a:custGeom>
            <a:avLst/>
            <a:gdLst/>
            <a:ahLst/>
            <a:cxnLst/>
            <a:rect l="l" t="t" r="r" b="b"/>
            <a:pathLst>
              <a:path w="1090929" h="1421764">
                <a:moveTo>
                  <a:pt x="0" y="0"/>
                </a:moveTo>
                <a:lnTo>
                  <a:pt x="1090490" y="0"/>
                </a:lnTo>
                <a:lnTo>
                  <a:pt x="1090490" y="1421422"/>
                </a:lnTo>
                <a:lnTo>
                  <a:pt x="0" y="1421422"/>
                </a:lnTo>
                <a:lnTo>
                  <a:pt x="0" y="0"/>
                </a:lnTo>
                <a:close/>
              </a:path>
            </a:pathLst>
          </a:custGeom>
          <a:solidFill>
            <a:srgbClr val="33A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6107" y="10126127"/>
            <a:ext cx="1024890" cy="0"/>
          </a:xfrm>
          <a:custGeom>
            <a:avLst/>
            <a:gdLst/>
            <a:ahLst/>
            <a:cxnLst/>
            <a:rect l="l" t="t" r="r" b="b"/>
            <a:pathLst>
              <a:path w="1024889">
                <a:moveTo>
                  <a:pt x="1024778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06220" y="1000047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26107" y="7656309"/>
            <a:ext cx="1024890" cy="0"/>
          </a:xfrm>
          <a:custGeom>
            <a:avLst/>
            <a:gdLst/>
            <a:ahLst/>
            <a:cxnLst/>
            <a:rect l="l" t="t" r="r" b="b"/>
            <a:pathLst>
              <a:path w="1024889">
                <a:moveTo>
                  <a:pt x="1024778" y="0"/>
                </a:moveTo>
                <a:lnTo>
                  <a:pt x="31412" y="0"/>
                </a:lnTo>
                <a:lnTo>
                  <a:pt x="0" y="0"/>
                </a:lnTo>
              </a:path>
            </a:pathLst>
          </a:custGeom>
          <a:ln w="62825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06220" y="7530658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59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06631" y="6204567"/>
            <a:ext cx="1433195" cy="455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[3]: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Out[3]: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[4]: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Out[4]: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[5]: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Out[5]: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[6]: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Out[6]: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14959" y="6204567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] 1.68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14959" y="7461074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6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'dad'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14959" y="871758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-1</a:t>
            </a:r>
            <a:r>
              <a:rPr sz="2600" spc="15" dirty="0">
                <a:latin typeface="Courier New"/>
                <a:cs typeface="Courier New"/>
              </a:rPr>
              <a:t>] 1.89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71006" y="4926055"/>
            <a:ext cx="177165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6675" algn="r">
              <a:lnSpc>
                <a:spcPct val="100000"/>
              </a:lnSpc>
              <a:tabLst>
                <a:tab pos="1465580" algn="l"/>
              </a:tabLst>
            </a:pPr>
            <a:r>
              <a:rPr sz="2950" b="1" spc="-15" dirty="0">
                <a:solidFill>
                  <a:srgbClr val="2685A2"/>
                </a:solidFill>
                <a:latin typeface="Calibri"/>
                <a:cs typeface="Calibri"/>
              </a:rPr>
              <a:t>inde</a:t>
            </a:r>
            <a:r>
              <a:rPr sz="2950" b="1" spc="-45" dirty="0">
                <a:solidFill>
                  <a:srgbClr val="2685A2"/>
                </a:solidFill>
                <a:latin typeface="Calibri"/>
                <a:cs typeface="Calibri"/>
              </a:rPr>
              <a:t>x</a:t>
            </a:r>
            <a:r>
              <a:rPr sz="2950" b="1" spc="-110" dirty="0">
                <a:solidFill>
                  <a:srgbClr val="2685A2"/>
                </a:solidFill>
                <a:latin typeface="Calibri"/>
                <a:cs typeface="Calibri"/>
              </a:rPr>
              <a:t>: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204" dirty="0">
                <a:solidFill>
                  <a:srgbClr val="2685A2"/>
                </a:solidFill>
                <a:latin typeface="Calibri"/>
                <a:cs typeface="Calibri"/>
              </a:rPr>
              <a:t>0</a:t>
            </a:r>
            <a:endParaRPr sz="29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85"/>
              </a:spcBef>
            </a:pPr>
            <a:r>
              <a:rPr sz="2950" b="1" spc="105" dirty="0">
                <a:solidFill>
                  <a:srgbClr val="2685A2"/>
                </a:solidFill>
                <a:latin typeface="Calibri"/>
                <a:cs typeface="Calibri"/>
              </a:rPr>
              <a:t>-8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14959" y="9984557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-2</a:t>
            </a:r>
            <a:r>
              <a:rPr sz="2600" spc="15" dirty="0">
                <a:latin typeface="Courier New"/>
                <a:cs typeface="Courier New"/>
              </a:rPr>
              <a:t>] 'dad'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EF7C2DC-B583-4066-8B11-9CAF28F38E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>
                <a:latin typeface="Calibri"/>
                <a:cs typeface="Calibri"/>
              </a:rPr>
              <a:t>List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25" dirty="0">
                <a:latin typeface="Calibri"/>
                <a:cs typeface="Calibri"/>
              </a:rPr>
              <a:t>slicing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3832039" cy="4327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3612494" cy="4107815"/>
          </a:xfrm>
          <a:custGeom>
            <a:avLst/>
            <a:gdLst/>
            <a:ahLst/>
            <a:cxnLst/>
            <a:rect l="l" t="t" r="r" b="b"/>
            <a:pathLst>
              <a:path w="13612494" h="4107815">
                <a:moveTo>
                  <a:pt x="0" y="0"/>
                </a:moveTo>
                <a:lnTo>
                  <a:pt x="13612150" y="0"/>
                </a:lnTo>
                <a:lnTo>
                  <a:pt x="13612150" y="4107204"/>
                </a:lnTo>
                <a:lnTo>
                  <a:pt x="0" y="4107204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4107815"/>
          </a:xfrm>
          <a:custGeom>
            <a:avLst/>
            <a:gdLst/>
            <a:ahLst/>
            <a:cxnLst/>
            <a:rect l="l" t="t" r="r" b="b"/>
            <a:pathLst>
              <a:path w="13612494" h="4107815">
                <a:moveTo>
                  <a:pt x="0" y="0"/>
                </a:moveTo>
                <a:lnTo>
                  <a:pt x="13612150" y="0"/>
                </a:lnTo>
                <a:lnTo>
                  <a:pt x="13612150" y="4107204"/>
                </a:lnTo>
                <a:lnTo>
                  <a:pt x="0" y="4107204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22371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3980" y="3621092"/>
            <a:ext cx="372237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5073" y="7492744"/>
            <a:ext cx="4266565" cy="129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[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start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: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end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]</a:t>
            </a:r>
            <a:endParaRPr sz="3700" dirty="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2905"/>
              </a:spcBef>
              <a:tabLst>
                <a:tab pos="2651125" algn="l"/>
              </a:tabLst>
            </a:pPr>
            <a:r>
              <a:rPr sz="2950" b="1" spc="20" dirty="0">
                <a:solidFill>
                  <a:srgbClr val="2685A2"/>
                </a:solidFill>
                <a:latin typeface="Calibri"/>
                <a:cs typeface="Calibri"/>
              </a:rPr>
              <a:t>inclusi</a:t>
            </a:r>
            <a:r>
              <a:rPr sz="2950" b="1" spc="-35" dirty="0">
                <a:solidFill>
                  <a:srgbClr val="2685A2"/>
                </a:solidFill>
                <a:latin typeface="Calibri"/>
                <a:cs typeface="Calibri"/>
              </a:rPr>
              <a:t>v</a:t>
            </a:r>
            <a:r>
              <a:rPr sz="2950" b="1" spc="-6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1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r>
              <a:rPr sz="2950" b="1" spc="-80" dirty="0">
                <a:solidFill>
                  <a:srgbClr val="2685A2"/>
                </a:solidFill>
                <a:latin typeface="Calibri"/>
                <a:cs typeface="Calibri"/>
              </a:rPr>
              <a:t>x</a:t>
            </a:r>
            <a:r>
              <a:rPr sz="2950" b="1" spc="30" dirty="0">
                <a:solidFill>
                  <a:srgbClr val="2685A2"/>
                </a:solidFill>
                <a:latin typeface="Calibri"/>
                <a:cs typeface="Calibri"/>
              </a:rPr>
              <a:t>clusi</a:t>
            </a:r>
            <a:r>
              <a:rPr sz="2950" b="1" spc="-20" dirty="0">
                <a:solidFill>
                  <a:srgbClr val="2685A2"/>
                </a:solidFill>
                <a:latin typeface="Calibri"/>
                <a:cs typeface="Calibri"/>
              </a:rPr>
              <a:t>v</a:t>
            </a:r>
            <a:r>
              <a:rPr sz="2950" b="1" spc="-6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endParaRPr sz="29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102" y="4948061"/>
            <a:ext cx="1433195" cy="789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spc="15" dirty="0">
                <a:latin typeface="Courier New"/>
                <a:cs typeface="Courier New"/>
              </a:rPr>
              <a:t>Out[8]: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5430" y="4948061"/>
            <a:ext cx="2639060" cy="789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83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5</a:t>
            </a:r>
            <a:r>
              <a:rPr sz="2600" spc="15" dirty="0">
                <a:latin typeface="Courier New"/>
                <a:cs typeface="Courier New"/>
              </a:rPr>
              <a:t>] [1.68,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84406" y="3621092"/>
          <a:ext cx="12333347" cy="994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51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010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43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Out[7]: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2B1B"/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'dad',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1.89]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7"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3144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2B1B"/>
                    </a:solidFill>
                  </a:tcPr>
                </a:tc>
                <a:tc>
                  <a:txBody>
                    <a:bodyPr/>
                    <a:lstStyle/>
                    <a:p>
                      <a:pPr marR="17653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6A2BDE7-C8B0-4AAE-A4F0-B246A4F924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>
                <a:latin typeface="Calibri"/>
                <a:cs typeface="Calibri"/>
              </a:rPr>
              <a:t>List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25" dirty="0">
                <a:latin typeface="Calibri"/>
                <a:cs typeface="Calibri"/>
              </a:rPr>
              <a:t>slicing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3832039" cy="4327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3612494" cy="4107815"/>
          </a:xfrm>
          <a:custGeom>
            <a:avLst/>
            <a:gdLst/>
            <a:ahLst/>
            <a:cxnLst/>
            <a:rect l="l" t="t" r="r" b="b"/>
            <a:pathLst>
              <a:path w="13612494" h="4107815">
                <a:moveTo>
                  <a:pt x="0" y="0"/>
                </a:moveTo>
                <a:lnTo>
                  <a:pt x="13612150" y="0"/>
                </a:lnTo>
                <a:lnTo>
                  <a:pt x="13612150" y="4107204"/>
                </a:lnTo>
                <a:lnTo>
                  <a:pt x="0" y="4107204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4107815"/>
          </a:xfrm>
          <a:custGeom>
            <a:avLst/>
            <a:gdLst/>
            <a:ahLst/>
            <a:cxnLst/>
            <a:rect l="l" t="t" r="r" b="b"/>
            <a:pathLst>
              <a:path w="13612494" h="4107815">
                <a:moveTo>
                  <a:pt x="0" y="0"/>
                </a:moveTo>
                <a:lnTo>
                  <a:pt x="13612150" y="0"/>
                </a:lnTo>
                <a:lnTo>
                  <a:pt x="13612150" y="4107204"/>
                </a:lnTo>
                <a:lnTo>
                  <a:pt x="0" y="4107204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22371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9666" y="3621092"/>
            <a:ext cx="3866515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'emma',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631" y="4948061"/>
            <a:ext cx="1433195" cy="203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Out[8]: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[9]: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Out[9]: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4959" y="4948061"/>
            <a:ext cx="2840355" cy="203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574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5</a:t>
            </a:r>
            <a:r>
              <a:rPr sz="2600" spc="15" dirty="0">
                <a:latin typeface="Courier New"/>
                <a:cs typeface="Courier New"/>
              </a:rPr>
              <a:t>] [1.68,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</a:t>
            </a:r>
            <a:r>
              <a:rPr sz="2600" spc="15" dirty="0">
                <a:latin typeface="Courier New"/>
                <a:cs typeface="Courier New"/>
              </a:rPr>
              <a:t>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4</a:t>
            </a:r>
            <a:r>
              <a:rPr sz="2600" spc="15" dirty="0">
                <a:latin typeface="Courier New"/>
                <a:cs typeface="Courier New"/>
              </a:rPr>
              <a:t>] [1.73,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6250" y="7694044"/>
            <a:ext cx="4266565" cy="1296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[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start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: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end</a:t>
            </a:r>
            <a:r>
              <a:rPr sz="3700" b="1" spc="5" dirty="0">
                <a:solidFill>
                  <a:srgbClr val="2685A2"/>
                </a:solidFill>
                <a:latin typeface="Courier New"/>
                <a:cs typeface="Courier New"/>
              </a:rPr>
              <a:t> </a:t>
            </a:r>
            <a:r>
              <a:rPr sz="3700" b="1" dirty="0">
                <a:solidFill>
                  <a:srgbClr val="2685A2"/>
                </a:solidFill>
                <a:latin typeface="Courier New"/>
                <a:cs typeface="Courier New"/>
              </a:rPr>
              <a:t>]</a:t>
            </a:r>
            <a:endParaRPr sz="3700" dirty="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2905"/>
              </a:spcBef>
              <a:tabLst>
                <a:tab pos="2651125" algn="l"/>
              </a:tabLst>
            </a:pPr>
            <a:r>
              <a:rPr sz="2950" b="1" spc="20" dirty="0">
                <a:solidFill>
                  <a:srgbClr val="2685A2"/>
                </a:solidFill>
                <a:latin typeface="Calibri"/>
                <a:cs typeface="Calibri"/>
              </a:rPr>
              <a:t>inclusi</a:t>
            </a:r>
            <a:r>
              <a:rPr sz="2950" b="1" spc="-35" dirty="0">
                <a:solidFill>
                  <a:srgbClr val="2685A2"/>
                </a:solidFill>
                <a:latin typeface="Calibri"/>
                <a:cs typeface="Calibri"/>
              </a:rPr>
              <a:t>v</a:t>
            </a:r>
            <a:r>
              <a:rPr sz="2950" b="1" spc="-6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r>
              <a:rPr sz="2950" b="1" dirty="0">
                <a:solidFill>
                  <a:srgbClr val="2685A2"/>
                </a:solidFill>
                <a:latin typeface="Calibri"/>
                <a:cs typeface="Calibri"/>
              </a:rPr>
              <a:t>	</a:t>
            </a:r>
            <a:r>
              <a:rPr sz="2950" b="1" spc="1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r>
              <a:rPr sz="2950" b="1" spc="-80" dirty="0">
                <a:solidFill>
                  <a:srgbClr val="2685A2"/>
                </a:solidFill>
                <a:latin typeface="Calibri"/>
                <a:cs typeface="Calibri"/>
              </a:rPr>
              <a:t>x</a:t>
            </a:r>
            <a:r>
              <a:rPr sz="2950" b="1" spc="30" dirty="0">
                <a:solidFill>
                  <a:srgbClr val="2685A2"/>
                </a:solidFill>
                <a:latin typeface="Calibri"/>
                <a:cs typeface="Calibri"/>
              </a:rPr>
              <a:t>clusi</a:t>
            </a:r>
            <a:r>
              <a:rPr sz="2950" b="1" spc="-20" dirty="0">
                <a:solidFill>
                  <a:srgbClr val="2685A2"/>
                </a:solidFill>
                <a:latin typeface="Calibri"/>
                <a:cs typeface="Calibri"/>
              </a:rPr>
              <a:t>v</a:t>
            </a:r>
            <a:r>
              <a:rPr sz="2950" b="1" spc="-60" dirty="0">
                <a:solidFill>
                  <a:srgbClr val="2685A2"/>
                </a:solidFill>
                <a:latin typeface="Calibri"/>
                <a:cs typeface="Calibri"/>
              </a:rPr>
              <a:t>e</a:t>
            </a:r>
            <a:endParaRPr sz="29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0574" y="6623402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84406" y="3621092"/>
          <a:ext cx="12333347" cy="994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5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13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43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Out[7]: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1.71,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'dad',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1.89]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7"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22923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65659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7081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6540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1FA93A-A71A-4CB9-AFAD-56F6426831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>
                <a:latin typeface="Calibri"/>
                <a:cs typeface="Calibri"/>
              </a:rPr>
              <a:t>List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25" dirty="0">
                <a:latin typeface="Calibri"/>
                <a:cs typeface="Calibri"/>
              </a:rPr>
              <a:t>slicing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3832039" cy="6840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3612494" cy="6620509"/>
          </a:xfrm>
          <a:custGeom>
            <a:avLst/>
            <a:gdLst/>
            <a:ahLst/>
            <a:cxnLst/>
            <a:rect l="l" t="t" r="r" b="b"/>
            <a:pathLst>
              <a:path w="13612494" h="6620509">
                <a:moveTo>
                  <a:pt x="0" y="0"/>
                </a:moveTo>
                <a:lnTo>
                  <a:pt x="13612150" y="0"/>
                </a:lnTo>
                <a:lnTo>
                  <a:pt x="13612150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6620509"/>
          </a:xfrm>
          <a:custGeom>
            <a:avLst/>
            <a:gdLst/>
            <a:ahLst/>
            <a:cxnLst/>
            <a:rect l="l" t="t" r="r" b="b"/>
            <a:pathLst>
              <a:path w="13612494" h="6620509">
                <a:moveTo>
                  <a:pt x="0" y="0"/>
                </a:moveTo>
                <a:lnTo>
                  <a:pt x="13612150" y="0"/>
                </a:lnTo>
                <a:lnTo>
                  <a:pt x="13612150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223710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Out[7]: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5950" y="3621092"/>
            <a:ext cx="555117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['liz',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'emma',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44107" y="3691554"/>
            <a:ext cx="5051425" cy="81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  <a:p>
            <a:pPr marR="10795" algn="ctr">
              <a:lnSpc>
                <a:spcPct val="100000"/>
              </a:lnSpc>
              <a:spcBef>
                <a:spcPts val="75"/>
              </a:spcBef>
              <a:tabLst>
                <a:tab pos="1261110" algn="l"/>
                <a:tab pos="2510155" algn="l"/>
                <a:tab pos="3900170" algn="l"/>
              </a:tabLst>
            </a:pPr>
            <a:r>
              <a:rPr sz="2950" b="1" spc="40" dirty="0">
                <a:solidFill>
                  <a:srgbClr val="2685A2"/>
                </a:solidFill>
                <a:latin typeface="Calibri"/>
                <a:cs typeface="Calibri"/>
              </a:rPr>
              <a:t>4	</a:t>
            </a:r>
            <a:r>
              <a:rPr sz="2950" b="1" spc="-45" dirty="0">
                <a:solidFill>
                  <a:srgbClr val="2685A2"/>
                </a:solidFill>
                <a:latin typeface="Calibri"/>
                <a:cs typeface="Calibri"/>
              </a:rPr>
              <a:t>5	</a:t>
            </a:r>
            <a:r>
              <a:rPr sz="2950" b="1" spc="70" dirty="0">
                <a:solidFill>
                  <a:srgbClr val="2685A2"/>
                </a:solidFill>
                <a:latin typeface="Calibri"/>
                <a:cs typeface="Calibri"/>
              </a:rPr>
              <a:t>6	</a:t>
            </a:r>
            <a:r>
              <a:rPr sz="2950" b="1" spc="-135" dirty="0">
                <a:solidFill>
                  <a:srgbClr val="2685A2"/>
                </a:solidFill>
                <a:latin typeface="Calibri"/>
                <a:cs typeface="Calibri"/>
              </a:rPr>
              <a:t>7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631" y="4948061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Out[8]: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4959" y="4948061"/>
            <a:ext cx="26390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5</a:t>
            </a:r>
            <a:r>
              <a:rPr sz="2600" spc="15" dirty="0">
                <a:latin typeface="Courier New"/>
                <a:cs typeface="Courier New"/>
              </a:rPr>
              <a:t>] [1.68,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5950" y="3621092"/>
            <a:ext cx="5551170" cy="995044"/>
          </a:xfrm>
          <a:prstGeom prst="rect">
            <a:avLst/>
          </a:prstGeom>
          <a:solidFill>
            <a:srgbClr val="33A9CC"/>
          </a:solidFill>
        </p:spPr>
        <p:txBody>
          <a:bodyPr vert="horz" wrap="square" lIns="0" tIns="0" rIns="0" bIns="0" rtlCol="0">
            <a:spAutoFit/>
          </a:bodyPr>
          <a:lstStyle/>
          <a:p>
            <a:pPr marL="673100">
              <a:lnSpc>
                <a:spcPct val="100000"/>
              </a:lnSpc>
              <a:tabLst>
                <a:tab pos="2003425" algn="l"/>
                <a:tab pos="3406140" algn="l"/>
                <a:tab pos="4911725" algn="l"/>
              </a:tabLst>
            </a:pPr>
            <a:r>
              <a:rPr sz="2950" b="1" spc="204" dirty="0">
                <a:solidFill>
                  <a:srgbClr val="2685A2"/>
                </a:solidFill>
                <a:latin typeface="Calibri"/>
                <a:cs typeface="Calibri"/>
              </a:rPr>
              <a:t>0	</a:t>
            </a:r>
            <a:r>
              <a:rPr sz="2950" b="1" spc="-330" dirty="0">
                <a:solidFill>
                  <a:srgbClr val="2685A2"/>
                </a:solidFill>
                <a:latin typeface="Calibri"/>
                <a:cs typeface="Calibri"/>
              </a:rPr>
              <a:t>1	2	</a:t>
            </a:r>
            <a:r>
              <a:rPr sz="2950" b="1" spc="-150" dirty="0">
                <a:solidFill>
                  <a:srgbClr val="2685A2"/>
                </a:solidFill>
                <a:latin typeface="Calibri"/>
                <a:cs typeface="Calibri"/>
              </a:rPr>
              <a:t>3</a:t>
            </a:r>
            <a:endParaRPr sz="295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84406" y="6153767"/>
          <a:ext cx="5698997" cy="880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[9]: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fam[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Out[9]: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1.68]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294877" y="7420744"/>
          <a:ext cx="7307324" cy="880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[10]: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fam[: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]</a:t>
                      </a: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Out[10]: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1.68]</a:t>
                      </a: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FAA9BF0-7E3B-4E51-9A34-17E63E99B2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>
                <a:latin typeface="Calibri"/>
                <a:cs typeface="Calibri"/>
              </a:rPr>
              <a:t>List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125" dirty="0">
                <a:latin typeface="Calibri"/>
                <a:cs typeface="Calibri"/>
              </a:rPr>
              <a:t>slicing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3832039" cy="6840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3612494" cy="6620509"/>
          </a:xfrm>
          <a:custGeom>
            <a:avLst/>
            <a:gdLst/>
            <a:ahLst/>
            <a:cxnLst/>
            <a:rect l="l" t="t" r="r" b="b"/>
            <a:pathLst>
              <a:path w="13612494" h="6620509">
                <a:moveTo>
                  <a:pt x="0" y="0"/>
                </a:moveTo>
                <a:lnTo>
                  <a:pt x="13612150" y="0"/>
                </a:lnTo>
                <a:lnTo>
                  <a:pt x="13612150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6620509"/>
          </a:xfrm>
          <a:custGeom>
            <a:avLst/>
            <a:gdLst/>
            <a:ahLst/>
            <a:cxnLst/>
            <a:rect l="l" t="t" r="r" b="b"/>
            <a:pathLst>
              <a:path w="13612494" h="6620509">
                <a:moveTo>
                  <a:pt x="0" y="0"/>
                </a:moveTo>
                <a:lnTo>
                  <a:pt x="13612150" y="0"/>
                </a:lnTo>
                <a:lnTo>
                  <a:pt x="13612150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22371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6175" y="3621092"/>
            <a:ext cx="3716654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631" y="4948061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Out[8]: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4959" y="4948061"/>
            <a:ext cx="26390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3</a:t>
            </a:r>
            <a:r>
              <a:rPr sz="2600" spc="15" dirty="0">
                <a:latin typeface="Courier New"/>
                <a:cs typeface="Courier New"/>
              </a:rPr>
              <a:t>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5</a:t>
            </a:r>
            <a:r>
              <a:rPr sz="2600" spc="15" dirty="0">
                <a:latin typeface="Courier New"/>
                <a:cs typeface="Courier New"/>
              </a:rPr>
              <a:t>] [1.68,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6631" y="7461074"/>
            <a:ext cx="1633855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[10]: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Out[10]: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[11]: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Out[11]: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6000" y="7461074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fam[: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4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['liz',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24328" y="7879908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1.73,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0574" y="7879908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8902" y="7879908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6000" y="8728050"/>
            <a:ext cx="26390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5</a:t>
            </a:r>
            <a:r>
              <a:rPr sz="2600" spc="15" dirty="0">
                <a:latin typeface="Courier New"/>
                <a:cs typeface="Courier New"/>
              </a:rPr>
              <a:t>:] [1.71,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30574" y="9146886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84406" y="3621092"/>
          <a:ext cx="12280422" cy="994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98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57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76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52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434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Out[7]: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['liz',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1.73,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1.68,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'mom',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7"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270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R="10541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</a:pPr>
                      <a:r>
                        <a:rPr sz="2950" b="1" dirty="0">
                          <a:solidFill>
                            <a:srgbClr val="2685A2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33A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84406" y="6153767"/>
          <a:ext cx="5698997" cy="880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[9]: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fam[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Out[9]: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[1.73,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1.68]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0759B7-FC75-42BF-9F34-B4FA16F53F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2">
            <a:extLst>
              <a:ext uri="{FF2B5EF4-FFF2-40B4-BE49-F238E27FC236}">
                <a16:creationId xmlns:a16="http://schemas.microsoft.com/office/drawing/2014/main" id="{AC5F2EB8-B445-4F93-9001-D8568DC0E705}"/>
              </a:ext>
            </a:extLst>
          </p:cNvPr>
          <p:cNvSpPr txBox="1"/>
          <p:nvPr/>
        </p:nvSpPr>
        <p:spPr>
          <a:xfrm>
            <a:off x="5175250" y="4054475"/>
            <a:ext cx="8435340" cy="1135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700" b="1" spc="-85" dirty="0">
                <a:solidFill>
                  <a:srgbClr val="3A3A3A"/>
                </a:solidFill>
                <a:latin typeface="Calibri"/>
                <a:cs typeface="Calibri"/>
              </a:rPr>
              <a:t>Manipulating</a:t>
            </a:r>
            <a:r>
              <a:rPr sz="8700" b="1" spc="-5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8700" b="1" spc="250" dirty="0">
                <a:solidFill>
                  <a:srgbClr val="3A3A3A"/>
                </a:solidFill>
                <a:latin typeface="Calibri"/>
                <a:cs typeface="Calibri"/>
              </a:rPr>
              <a:t>Lists</a:t>
            </a:r>
            <a:endParaRPr sz="8700" dirty="0">
              <a:latin typeface="Calibri"/>
              <a:cs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61159B6-4749-4F3B-B530-D7268DCD0A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2">
            <a:extLst>
              <a:ext uri="{FF2B5EF4-FFF2-40B4-BE49-F238E27FC236}">
                <a16:creationId xmlns:a16="http://schemas.microsoft.com/office/drawing/2014/main" id="{85440276-D4B2-41A5-845B-3E55EE8737E9}"/>
              </a:ext>
            </a:extLst>
          </p:cNvPr>
          <p:cNvSpPr txBox="1"/>
          <p:nvPr/>
        </p:nvSpPr>
        <p:spPr>
          <a:xfrm>
            <a:off x="5708650" y="3597275"/>
            <a:ext cx="72644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8700" b="1" spc="320" dirty="0">
                <a:solidFill>
                  <a:srgbClr val="3A3A3A"/>
                </a:solidFill>
                <a:latin typeface="Calibri"/>
                <a:cs typeface="Calibri"/>
              </a:rPr>
              <a:t>Python</a:t>
            </a:r>
            <a:r>
              <a:rPr sz="8700" b="1" spc="-5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8700" b="1" spc="250" dirty="0">
                <a:solidFill>
                  <a:srgbClr val="3A3A3A"/>
                </a:solidFill>
                <a:latin typeface="Calibri"/>
                <a:cs typeface="Calibri"/>
              </a:rPr>
              <a:t>Lists</a:t>
            </a:r>
            <a:endParaRPr sz="8700" dirty="0">
              <a:latin typeface="Calibri"/>
              <a:cs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6F7BAED-740D-4C15-B503-46E2588484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15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45" dirty="0"/>
              <a:t>List</a:t>
            </a:r>
            <a:r>
              <a:rPr spc="-520" dirty="0"/>
              <a:t> </a:t>
            </a:r>
            <a:r>
              <a:rPr spc="-125" dirty="0"/>
              <a:t>Manipulation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4699" y="2974469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9122" y="2918766"/>
            <a:ext cx="4870450" cy="277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8800"/>
              </a:lnSpc>
            </a:pP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Change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25" dirty="0">
                <a:solidFill>
                  <a:srgbClr val="3A3A3A"/>
                </a:solidFill>
                <a:latin typeface="Calibri"/>
                <a:cs typeface="Calibri"/>
              </a:rPr>
              <a:t>list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65" dirty="0">
                <a:solidFill>
                  <a:srgbClr val="3A3A3A"/>
                </a:solidFill>
                <a:latin typeface="Calibri"/>
                <a:cs typeface="Calibri"/>
              </a:rPr>
              <a:t>elements</a:t>
            </a:r>
            <a:r>
              <a:rPr sz="4500" spc="-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50" dirty="0">
                <a:solidFill>
                  <a:srgbClr val="3A3A3A"/>
                </a:solidFill>
                <a:latin typeface="Calibri"/>
                <a:cs typeface="Calibri"/>
              </a:rPr>
              <a:t>Add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25" dirty="0">
                <a:solidFill>
                  <a:srgbClr val="3A3A3A"/>
                </a:solidFill>
                <a:latin typeface="Calibri"/>
                <a:cs typeface="Calibri"/>
              </a:rPr>
              <a:t>list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65" dirty="0">
                <a:solidFill>
                  <a:srgbClr val="3A3A3A"/>
                </a:solidFill>
                <a:latin typeface="Calibri"/>
                <a:cs typeface="Calibri"/>
              </a:rPr>
              <a:t>elements</a:t>
            </a:r>
            <a:r>
              <a:rPr sz="4500" spc="-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165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-120" dirty="0">
                <a:solidFill>
                  <a:srgbClr val="3A3A3A"/>
                </a:solidFill>
                <a:latin typeface="Calibri"/>
                <a:cs typeface="Calibri"/>
              </a:rPr>
              <a:t>em</a:t>
            </a:r>
            <a:r>
              <a:rPr sz="4500" spc="-145" dirty="0">
                <a:solidFill>
                  <a:srgbClr val="3A3A3A"/>
                </a:solidFill>
                <a:latin typeface="Calibri"/>
                <a:cs typeface="Calibri"/>
              </a:rPr>
              <a:t>o</a:t>
            </a:r>
            <a:r>
              <a:rPr sz="4500" spc="-30" dirty="0">
                <a:solidFill>
                  <a:srgbClr val="3A3A3A"/>
                </a:solidFill>
                <a:latin typeface="Calibri"/>
                <a:cs typeface="Calibri"/>
              </a:rPr>
              <a:t>v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e </a:t>
            </a:r>
            <a:r>
              <a:rPr sz="4500" spc="25" dirty="0">
                <a:solidFill>
                  <a:srgbClr val="3A3A3A"/>
                </a:solidFill>
                <a:latin typeface="Calibri"/>
                <a:cs typeface="Calibri"/>
              </a:rPr>
              <a:t>list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65" dirty="0">
                <a:solidFill>
                  <a:srgbClr val="3A3A3A"/>
                </a:solidFill>
                <a:latin typeface="Calibri"/>
                <a:cs typeface="Calibri"/>
              </a:rPr>
              <a:t>elements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699" y="4063441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699" y="5152413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F8E649-31C2-4397-A67A-2EE0D91A43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6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80" dirty="0"/>
              <a:t>Changing</a:t>
            </a:r>
            <a:r>
              <a:rPr spc="-520" dirty="0"/>
              <a:t> </a:t>
            </a:r>
            <a:r>
              <a:rPr spc="105" dirty="0"/>
              <a:t>list</a:t>
            </a:r>
            <a:r>
              <a:rPr spc="-520" dirty="0"/>
              <a:t> </a:t>
            </a:r>
            <a:r>
              <a:rPr spc="-85" dirty="0"/>
              <a:t>elements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6421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6201410"/>
          </a:xfrm>
          <a:custGeom>
            <a:avLst/>
            <a:gdLst/>
            <a:ahLst/>
            <a:cxnLst/>
            <a:rect l="l" t="t" r="r" b="b"/>
            <a:pathLst>
              <a:path w="14135735" h="6201409">
                <a:moveTo>
                  <a:pt x="0" y="0"/>
                </a:moveTo>
                <a:lnTo>
                  <a:pt x="14135695" y="0"/>
                </a:lnTo>
                <a:lnTo>
                  <a:pt x="14135695" y="6201381"/>
                </a:lnTo>
                <a:lnTo>
                  <a:pt x="0" y="6201381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6201410"/>
          </a:xfrm>
          <a:custGeom>
            <a:avLst/>
            <a:gdLst/>
            <a:ahLst/>
            <a:cxnLst/>
            <a:rect l="l" t="t" r="r" b="b"/>
            <a:pathLst>
              <a:path w="14135735" h="6201409">
                <a:moveTo>
                  <a:pt x="0" y="0"/>
                </a:moveTo>
                <a:lnTo>
                  <a:pt x="14135695" y="0"/>
                </a:lnTo>
                <a:lnTo>
                  <a:pt x="14135695" y="6201381"/>
                </a:lnTo>
                <a:lnTo>
                  <a:pt x="0" y="6201381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4959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1205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953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5779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4107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50353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5764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3886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7117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06631" y="4110390"/>
            <a:ext cx="1433195" cy="2884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Out[2]: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[3]: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[4]: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Out[4]: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14959" y="411039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 ['liz',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3287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1.73,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9533" y="4529225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7862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44107" y="4529225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'mom',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51394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57640" y="4529225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00205" y="4461905"/>
            <a:ext cx="108267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14959" y="5377367"/>
            <a:ext cx="163385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7</a:t>
            </a:r>
            <a:r>
              <a:rPr sz="2600" spc="15" dirty="0">
                <a:latin typeface="Courier New"/>
                <a:cs typeface="Courier New"/>
              </a:rPr>
              <a:t>]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24328" y="5377367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1.86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00902" y="6529906"/>
            <a:ext cx="271335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['liz',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1.73,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29533" y="6633874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37861" y="6633874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44107" y="6633874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'mom',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51394" y="6633874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157640" y="6633874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564927" y="6633874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1.86]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6631" y="8728050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Out[6]: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14959" y="8728050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['lisa',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24328" y="8728050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1.74,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30574" y="8728050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38902" y="8728050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45148" y="8728050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'mom',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52436" y="8728050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358681" y="8728050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65968" y="8728050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1.86]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00902" y="6529906"/>
            <a:ext cx="2713355" cy="478155"/>
          </a:xfrm>
          <a:custGeom>
            <a:avLst/>
            <a:gdLst/>
            <a:ahLst/>
            <a:cxnLst/>
            <a:rect l="l" t="t" r="r" b="b"/>
            <a:pathLst>
              <a:path w="2713354" h="478154">
                <a:moveTo>
                  <a:pt x="0" y="0"/>
                </a:moveTo>
                <a:lnTo>
                  <a:pt x="2713239" y="0"/>
                </a:lnTo>
                <a:lnTo>
                  <a:pt x="2713239" y="477734"/>
                </a:lnTo>
                <a:lnTo>
                  <a:pt x="0" y="477734"/>
                </a:lnTo>
                <a:lnTo>
                  <a:pt x="0" y="0"/>
                </a:lnTo>
                <a:close/>
              </a:path>
            </a:pathLst>
          </a:custGeom>
          <a:solidFill>
            <a:srgbClr val="33A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500205" y="4461905"/>
            <a:ext cx="1071880" cy="478155"/>
          </a:xfrm>
          <a:custGeom>
            <a:avLst/>
            <a:gdLst/>
            <a:ahLst/>
            <a:cxnLst/>
            <a:rect l="l" t="t" r="r" b="b"/>
            <a:pathLst>
              <a:path w="1071880" h="478154">
                <a:moveTo>
                  <a:pt x="0" y="0"/>
                </a:moveTo>
                <a:lnTo>
                  <a:pt x="1071642" y="0"/>
                </a:lnTo>
                <a:lnTo>
                  <a:pt x="1071642" y="477734"/>
                </a:lnTo>
                <a:lnTo>
                  <a:pt x="0" y="477734"/>
                </a:lnTo>
                <a:lnTo>
                  <a:pt x="0" y="0"/>
                </a:lnTo>
                <a:close/>
              </a:path>
            </a:pathLst>
          </a:custGeom>
          <a:solidFill>
            <a:srgbClr val="33A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284406" y="7007042"/>
          <a:ext cx="6704200" cy="1708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6357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[5]: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fam[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600" dirty="0">
                          <a:solidFill>
                            <a:srgbClr val="FF2B1B"/>
                          </a:solidFill>
                          <a:latin typeface="Courier New"/>
                          <a:cs typeface="Courier New"/>
                        </a:rPr>
                        <a:t>"lisa"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1.74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3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[6]: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60CFC0-9301-4D7B-BAED-07D5D7E25C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Adding</a:t>
            </a:r>
            <a:r>
              <a:rPr spc="-520" dirty="0"/>
              <a:t> </a:t>
            </a:r>
            <a:r>
              <a:rPr spc="-185" dirty="0"/>
              <a:t>and</a:t>
            </a:r>
            <a:r>
              <a:rPr spc="-520" dirty="0"/>
              <a:t> </a:t>
            </a:r>
            <a:r>
              <a:rPr spc="-265" dirty="0"/>
              <a:t>r</a:t>
            </a:r>
            <a:r>
              <a:rPr spc="-229" dirty="0"/>
              <a:t>em</a:t>
            </a:r>
            <a:r>
              <a:rPr spc="-280" dirty="0"/>
              <a:t>o</a:t>
            </a:r>
            <a:r>
              <a:rPr spc="110" dirty="0"/>
              <a:t>ving</a:t>
            </a:r>
            <a:r>
              <a:rPr spc="-520" dirty="0"/>
              <a:t> </a:t>
            </a:r>
            <a:r>
              <a:rPr spc="-85" dirty="0"/>
              <a:t>elements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3832039" cy="7677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3612494" cy="7458075"/>
          </a:xfrm>
          <a:custGeom>
            <a:avLst/>
            <a:gdLst/>
            <a:ahLst/>
            <a:cxnLst/>
            <a:rect l="l" t="t" r="r" b="b"/>
            <a:pathLst>
              <a:path w="13612494" h="7458075">
                <a:moveTo>
                  <a:pt x="0" y="0"/>
                </a:moveTo>
                <a:lnTo>
                  <a:pt x="13612150" y="0"/>
                </a:lnTo>
                <a:lnTo>
                  <a:pt x="13612150" y="7457887"/>
                </a:lnTo>
                <a:lnTo>
                  <a:pt x="0" y="7457887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7458075"/>
          </a:xfrm>
          <a:custGeom>
            <a:avLst/>
            <a:gdLst/>
            <a:ahLst/>
            <a:cxnLst/>
            <a:rect l="l" t="t" r="r" b="b"/>
            <a:pathLst>
              <a:path w="13612494" h="7458075">
                <a:moveTo>
                  <a:pt x="0" y="0"/>
                </a:moveTo>
                <a:lnTo>
                  <a:pt x="13612150" y="0"/>
                </a:lnTo>
                <a:lnTo>
                  <a:pt x="13612150" y="7457888"/>
                </a:lnTo>
                <a:lnTo>
                  <a:pt x="0" y="7457888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9331" y="3274948"/>
            <a:ext cx="12465050" cy="202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+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"me"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2600" spc="15" dirty="0">
                <a:latin typeface="Courier New"/>
                <a:cs typeface="Courier New"/>
              </a:rPr>
              <a:t>Out[7]: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['lisa',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1.74,'emma',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  <a:p>
            <a:pPr marL="5026025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1.86,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'me',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1.79]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fam_ext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+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"me"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9331" y="6646574"/>
            <a:ext cx="382016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[9]: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del(fam[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2</a:t>
            </a:r>
            <a:r>
              <a:rPr sz="2600" spc="15" dirty="0">
                <a:latin typeface="Courier New"/>
                <a:cs typeface="Courier New"/>
              </a:rPr>
              <a:t>])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331" y="7473774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[10]: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8700" y="7473774"/>
            <a:ext cx="924814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['lisa',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1.74,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1.86]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9331" y="7892608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Out[10]: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331" y="8719808"/>
            <a:ext cx="402082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[11]: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del(fam[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2</a:t>
            </a:r>
            <a:r>
              <a:rPr sz="2600" spc="15" dirty="0">
                <a:latin typeface="Courier New"/>
                <a:cs typeface="Courier New"/>
              </a:rPr>
              <a:t>])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9331" y="9567950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[12]: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8700" y="9567950"/>
            <a:ext cx="804164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['lisa',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1.74,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1.86]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9331" y="9986786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Out[12]: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6AAD74-386D-4680-A585-2F54B1138A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30" dirty="0"/>
              <a:t>Behind</a:t>
            </a:r>
            <a:r>
              <a:rPr spc="-520" dirty="0"/>
              <a:t> </a:t>
            </a:r>
            <a:r>
              <a:rPr spc="-45" dirty="0"/>
              <a:t>the</a:t>
            </a:r>
            <a:r>
              <a:rPr spc="-520" dirty="0"/>
              <a:t> </a:t>
            </a:r>
            <a:r>
              <a:rPr spc="170" dirty="0"/>
              <a:t>s</a:t>
            </a:r>
            <a:r>
              <a:rPr spc="190" dirty="0"/>
              <a:t>c</a:t>
            </a:r>
            <a:r>
              <a:rPr spc="-85" dirty="0"/>
              <a:t>enes</a:t>
            </a:r>
            <a:r>
              <a:rPr spc="-520" dirty="0"/>
              <a:t> </a:t>
            </a:r>
            <a:r>
              <a:rPr spc="-120" dirty="0"/>
              <a:t>(</a:t>
            </a:r>
            <a:r>
              <a:rPr spc="-1065" dirty="0"/>
              <a:t>1</a:t>
            </a:r>
            <a:r>
              <a:rPr spc="-30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2784951" cy="5164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[13]: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000" y="3272719"/>
            <a:ext cx="183515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x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6410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"b"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1615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"c"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49263" y="4132336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x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92257" y="404762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0341" y="453837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83" y="0"/>
                </a:moveTo>
                <a:lnTo>
                  <a:pt x="0" y="34016"/>
                </a:lnTo>
                <a:lnTo>
                  <a:pt x="139461" y="227888"/>
                </a:lnTo>
                <a:lnTo>
                  <a:pt x="21088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06631" y="4110390"/>
            <a:ext cx="28403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[14]: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2264370" y="4766265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3670">
                        <a:lnSpc>
                          <a:spcPts val="2395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3670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3670">
                        <a:lnSpc>
                          <a:spcPts val="2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95D241-EBC4-4D96-977A-4979B42527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30" dirty="0"/>
              <a:t>Behind</a:t>
            </a:r>
            <a:r>
              <a:rPr spc="-520" dirty="0"/>
              <a:t> </a:t>
            </a:r>
            <a:r>
              <a:rPr spc="-45" dirty="0"/>
              <a:t>the</a:t>
            </a:r>
            <a:r>
              <a:rPr spc="-520" dirty="0"/>
              <a:t> </a:t>
            </a:r>
            <a:r>
              <a:rPr spc="170" dirty="0"/>
              <a:t>s</a:t>
            </a:r>
            <a:r>
              <a:rPr spc="190" dirty="0"/>
              <a:t>c</a:t>
            </a:r>
            <a:r>
              <a:rPr spc="-85" dirty="0"/>
              <a:t>enes</a:t>
            </a:r>
            <a:r>
              <a:rPr spc="-520" dirty="0"/>
              <a:t> </a:t>
            </a:r>
            <a:r>
              <a:rPr spc="-120" dirty="0"/>
              <a:t>(</a:t>
            </a:r>
            <a:r>
              <a:rPr spc="-1065" dirty="0"/>
              <a:t>1</a:t>
            </a:r>
            <a:r>
              <a:rPr spc="-30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2784951" cy="5164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71495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[13]: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000" y="3272719"/>
            <a:ext cx="183515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x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6410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"b"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31615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"c"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6631" y="4110390"/>
            <a:ext cx="28403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[14]: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49263" y="4132336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x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92257" y="404762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20341" y="453837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83" y="0"/>
                </a:moveTo>
                <a:lnTo>
                  <a:pt x="0" y="34016"/>
                </a:lnTo>
                <a:lnTo>
                  <a:pt x="139461" y="227888"/>
                </a:lnTo>
                <a:lnTo>
                  <a:pt x="21088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117850" y="3189956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y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5987" y="3217305"/>
            <a:ext cx="1638935" cy="1362075"/>
          </a:xfrm>
          <a:custGeom>
            <a:avLst/>
            <a:gdLst/>
            <a:ahLst/>
            <a:cxnLst/>
            <a:rect l="l" t="t" r="r" b="b"/>
            <a:pathLst>
              <a:path w="1638934" h="1362075">
                <a:moveTo>
                  <a:pt x="1638008" y="1361624"/>
                </a:moveTo>
                <a:lnTo>
                  <a:pt x="1635108" y="1174076"/>
                </a:lnTo>
                <a:lnTo>
                  <a:pt x="1623147" y="1023080"/>
                </a:lnTo>
                <a:lnTo>
                  <a:pt x="1602953" y="882474"/>
                </a:lnTo>
                <a:lnTo>
                  <a:pt x="1574526" y="752257"/>
                </a:lnTo>
                <a:lnTo>
                  <a:pt x="1537867" y="632428"/>
                </a:lnTo>
                <a:lnTo>
                  <a:pt x="1492974" y="522989"/>
                </a:lnTo>
                <a:lnTo>
                  <a:pt x="1439848" y="423939"/>
                </a:lnTo>
                <a:lnTo>
                  <a:pt x="1378488" y="335278"/>
                </a:lnTo>
                <a:lnTo>
                  <a:pt x="1308896" y="257007"/>
                </a:lnTo>
                <a:lnTo>
                  <a:pt x="1231071" y="189124"/>
                </a:lnTo>
                <a:lnTo>
                  <a:pt x="1145013" y="131630"/>
                </a:lnTo>
                <a:lnTo>
                  <a:pt x="1050721" y="84526"/>
                </a:lnTo>
                <a:lnTo>
                  <a:pt x="948197" y="47811"/>
                </a:lnTo>
                <a:lnTo>
                  <a:pt x="837439" y="21485"/>
                </a:lnTo>
                <a:lnTo>
                  <a:pt x="718449" y="5547"/>
                </a:lnTo>
                <a:lnTo>
                  <a:pt x="591225" y="0"/>
                </a:lnTo>
                <a:lnTo>
                  <a:pt x="455768" y="4841"/>
                </a:lnTo>
                <a:lnTo>
                  <a:pt x="312078" y="20071"/>
                </a:lnTo>
                <a:lnTo>
                  <a:pt x="160155" y="45690"/>
                </a:lnTo>
                <a:lnTo>
                  <a:pt x="0" y="81699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958066" y="4549391"/>
            <a:ext cx="213995" cy="217170"/>
          </a:xfrm>
          <a:custGeom>
            <a:avLst/>
            <a:gdLst/>
            <a:ahLst/>
            <a:cxnLst/>
            <a:rect l="l" t="t" r="r" b="b"/>
            <a:pathLst>
              <a:path w="213994" h="217170">
                <a:moveTo>
                  <a:pt x="0" y="0"/>
                </a:moveTo>
                <a:lnTo>
                  <a:pt x="100007" y="216874"/>
                </a:lnTo>
                <a:lnTo>
                  <a:pt x="213501" y="6750"/>
                </a:lnTo>
                <a:lnTo>
                  <a:pt x="0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6631" y="4937590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[15]: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6000" y="4937590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21205" y="4937590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"z"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6631" y="7042238"/>
            <a:ext cx="284035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 Out[17]: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['a',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2246" y="7461074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'z',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7451" y="7461074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'c']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264370" y="4766265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3670">
                        <a:lnSpc>
                          <a:spcPts val="2395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3670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3670">
                        <a:lnSpc>
                          <a:spcPts val="2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284406" y="5724461"/>
          <a:ext cx="4894833" cy="880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[16]: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y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Out[16]: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'c']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9798A-971C-4326-A09E-B8321320A3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30" dirty="0"/>
              <a:t>Behind</a:t>
            </a:r>
            <a:r>
              <a:rPr spc="-520" dirty="0"/>
              <a:t> </a:t>
            </a:r>
            <a:r>
              <a:rPr spc="-45" dirty="0"/>
              <a:t>the</a:t>
            </a:r>
            <a:r>
              <a:rPr spc="-520" dirty="0"/>
              <a:t> </a:t>
            </a:r>
            <a:r>
              <a:rPr spc="170" dirty="0"/>
              <a:t>s</a:t>
            </a:r>
            <a:r>
              <a:rPr spc="190" dirty="0"/>
              <a:t>c</a:t>
            </a:r>
            <a:r>
              <a:rPr spc="-85" dirty="0"/>
              <a:t>enes</a:t>
            </a:r>
            <a:r>
              <a:rPr spc="-520" dirty="0"/>
              <a:t> </a:t>
            </a:r>
            <a:r>
              <a:rPr dirty="0"/>
              <a:t>(</a:t>
            </a:r>
            <a:r>
              <a:rPr spc="-45" dirty="0"/>
              <a:t>2</a:t>
            </a:r>
            <a:r>
              <a:rPr spc="-30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2784951" cy="5164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[18]: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5529" y="3272719"/>
            <a:ext cx="285051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x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"a"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"b"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list(x)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615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"c"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5856" y="3608792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y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635499" y="352421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63593" y="401496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73" y="0"/>
                </a:moveTo>
                <a:lnTo>
                  <a:pt x="0" y="34017"/>
                </a:lnTo>
                <a:lnTo>
                  <a:pt x="139451" y="227888"/>
                </a:lnTo>
                <a:lnTo>
                  <a:pt x="21087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74975" y="3608792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x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12538" y="352421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40628" y="401496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73" y="0"/>
                </a:moveTo>
                <a:lnTo>
                  <a:pt x="0" y="34017"/>
                </a:lnTo>
                <a:lnTo>
                  <a:pt x="139451" y="227888"/>
                </a:lnTo>
                <a:lnTo>
                  <a:pt x="21087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96160" y="4110390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[19]: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6160" y="4948061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[20]: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5529" y="4948061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x[:]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6631" y="5796202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16000" y="5796202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21205" y="5796202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"z"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324745" y="4240593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6210">
                        <a:lnSpc>
                          <a:spcPts val="241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6210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6210">
                        <a:lnSpc>
                          <a:spcPts val="31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0384645" y="4242854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9385">
                        <a:lnSpc>
                          <a:spcPts val="2475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9385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9385">
                        <a:lnSpc>
                          <a:spcPts val="2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CA8753-A34B-4A07-B25F-95A90E1B1D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30" dirty="0"/>
              <a:t>Behind</a:t>
            </a:r>
            <a:r>
              <a:rPr spc="-520" dirty="0"/>
              <a:t> </a:t>
            </a:r>
            <a:r>
              <a:rPr spc="-45" dirty="0"/>
              <a:t>the</a:t>
            </a:r>
            <a:r>
              <a:rPr spc="-520" dirty="0"/>
              <a:t> </a:t>
            </a:r>
            <a:r>
              <a:rPr spc="170" dirty="0"/>
              <a:t>s</a:t>
            </a:r>
            <a:r>
              <a:rPr spc="190" dirty="0"/>
              <a:t>c</a:t>
            </a:r>
            <a:r>
              <a:rPr spc="-85" dirty="0"/>
              <a:t>enes</a:t>
            </a:r>
            <a:r>
              <a:rPr spc="-520" dirty="0"/>
              <a:t> </a:t>
            </a:r>
            <a:r>
              <a:rPr dirty="0"/>
              <a:t>(</a:t>
            </a:r>
            <a:r>
              <a:rPr spc="-45" dirty="0"/>
              <a:t>2</a:t>
            </a:r>
            <a:r>
              <a:rPr spc="-30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2784951" cy="5164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2565380" cy="4945380"/>
          </a:xfrm>
          <a:custGeom>
            <a:avLst/>
            <a:gdLst/>
            <a:ahLst/>
            <a:cxnLst/>
            <a:rect l="l" t="t" r="r" b="b"/>
            <a:pathLst>
              <a:path w="12565380" h="4945380">
                <a:moveTo>
                  <a:pt x="0" y="0"/>
                </a:moveTo>
                <a:lnTo>
                  <a:pt x="12565062" y="0"/>
                </a:lnTo>
                <a:lnTo>
                  <a:pt x="12565062" y="4944875"/>
                </a:lnTo>
                <a:lnTo>
                  <a:pt x="0" y="4944875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6631" y="3272719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[18]: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000" y="3272719"/>
            <a:ext cx="284035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x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"a"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"b"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list(x)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1615" y="3272719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"c"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631" y="4110390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[19]: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6631" y="4948061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[20]: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16000" y="4948061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x[:]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6631" y="5785732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6000" y="5785732"/>
            <a:ext cx="203581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y[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</a:t>
            </a:r>
            <a:r>
              <a:rPr sz="2600" spc="15" dirty="0">
                <a:latin typeface="Courier New"/>
                <a:cs typeface="Courier New"/>
              </a:rPr>
              <a:t>]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"z"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4975" y="3608792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x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12538" y="352421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40628" y="401496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73" y="0"/>
                </a:moveTo>
                <a:lnTo>
                  <a:pt x="0" y="34017"/>
                </a:lnTo>
                <a:lnTo>
                  <a:pt x="139451" y="227888"/>
                </a:lnTo>
                <a:lnTo>
                  <a:pt x="21087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95856" y="3608792"/>
            <a:ext cx="252095" cy="402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dirty="0">
                <a:solidFill>
                  <a:srgbClr val="2685A2"/>
                </a:solidFill>
                <a:latin typeface="Courier New"/>
                <a:cs typeface="Courier New"/>
              </a:rPr>
              <a:t>y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635499" y="3524214"/>
            <a:ext cx="1137920" cy="534035"/>
          </a:xfrm>
          <a:custGeom>
            <a:avLst/>
            <a:gdLst/>
            <a:ahLst/>
            <a:cxnLst/>
            <a:rect l="l" t="t" r="r" b="b"/>
            <a:pathLst>
              <a:path w="1137920" h="534035">
                <a:moveTo>
                  <a:pt x="1137698" y="533603"/>
                </a:moveTo>
                <a:lnTo>
                  <a:pt x="1113131" y="432779"/>
                </a:lnTo>
                <a:lnTo>
                  <a:pt x="1088914" y="363785"/>
                </a:lnTo>
                <a:lnTo>
                  <a:pt x="1060878" y="300778"/>
                </a:lnTo>
                <a:lnTo>
                  <a:pt x="1029023" y="243758"/>
                </a:lnTo>
                <a:lnTo>
                  <a:pt x="993350" y="192725"/>
                </a:lnTo>
                <a:lnTo>
                  <a:pt x="953858" y="147680"/>
                </a:lnTo>
                <a:lnTo>
                  <a:pt x="910547" y="108621"/>
                </a:lnTo>
                <a:lnTo>
                  <a:pt x="863417" y="75550"/>
                </a:lnTo>
                <a:lnTo>
                  <a:pt x="812469" y="48466"/>
                </a:lnTo>
                <a:lnTo>
                  <a:pt x="757702" y="27369"/>
                </a:lnTo>
                <a:lnTo>
                  <a:pt x="699116" y="12259"/>
                </a:lnTo>
                <a:lnTo>
                  <a:pt x="636712" y="3136"/>
                </a:lnTo>
                <a:lnTo>
                  <a:pt x="570488" y="0"/>
                </a:lnTo>
                <a:lnTo>
                  <a:pt x="500446" y="2850"/>
                </a:lnTo>
                <a:lnTo>
                  <a:pt x="426586" y="11688"/>
                </a:lnTo>
                <a:lnTo>
                  <a:pt x="348906" y="26512"/>
                </a:lnTo>
                <a:lnTo>
                  <a:pt x="267407" y="47323"/>
                </a:lnTo>
                <a:lnTo>
                  <a:pt x="182090" y="74121"/>
                </a:lnTo>
                <a:lnTo>
                  <a:pt x="92954" y="106906"/>
                </a:lnTo>
                <a:lnTo>
                  <a:pt x="0" y="145678"/>
                </a:lnTo>
              </a:path>
            </a:pathLst>
          </a:custGeom>
          <a:ln w="52354">
            <a:solidFill>
              <a:srgbClr val="2685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663593" y="4014966"/>
            <a:ext cx="211454" cy="227965"/>
          </a:xfrm>
          <a:custGeom>
            <a:avLst/>
            <a:gdLst/>
            <a:ahLst/>
            <a:cxnLst/>
            <a:rect l="l" t="t" r="r" b="b"/>
            <a:pathLst>
              <a:path w="211454" h="227964">
                <a:moveTo>
                  <a:pt x="210873" y="0"/>
                </a:moveTo>
                <a:lnTo>
                  <a:pt x="0" y="34017"/>
                </a:lnTo>
                <a:lnTo>
                  <a:pt x="139451" y="227888"/>
                </a:lnTo>
                <a:lnTo>
                  <a:pt x="210873" y="0"/>
                </a:lnTo>
                <a:close/>
              </a:path>
            </a:pathLst>
          </a:custGeom>
          <a:solidFill>
            <a:srgbClr val="2685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631" y="6623402"/>
            <a:ext cx="284035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[22]: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x Out[22]: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['a',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2246" y="7042238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'b',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7451" y="7042238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'c']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384645" y="4242854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9385">
                        <a:lnSpc>
                          <a:spcPts val="2475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9385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9385">
                        <a:lnSpc>
                          <a:spcPts val="2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2324745" y="4240593"/>
          <a:ext cx="1047088" cy="3145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7089">
                <a:tc>
                  <a:txBody>
                    <a:bodyPr/>
                    <a:lstStyle/>
                    <a:p>
                      <a:pPr marL="156210">
                        <a:lnSpc>
                          <a:spcPts val="241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"a"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52354">
                      <a:solidFill>
                        <a:srgbClr val="2685A2"/>
                      </a:solidFill>
                      <a:prstDash val="solid"/>
                    </a:lnT>
                    <a:lnB w="2146532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6210">
                        <a:lnSpc>
                          <a:spcPts val="569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"z"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46532">
                      <a:solidFill>
                        <a:srgbClr val="2685A2"/>
                      </a:solidFill>
                      <a:prstDash val="solid"/>
                    </a:lnT>
                    <a:lnB w="21510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50">
                <a:tc>
                  <a:txBody>
                    <a:bodyPr/>
                    <a:lstStyle/>
                    <a:p>
                      <a:pPr marL="156210">
                        <a:lnSpc>
                          <a:spcPts val="310"/>
                        </a:lnSpc>
                      </a:pPr>
                      <a:r>
                        <a:rPr sz="2950" dirty="0">
                          <a:solidFill>
                            <a:srgbClr val="2685A2"/>
                          </a:solidFill>
                          <a:latin typeface="Courier New"/>
                          <a:cs typeface="Courier New"/>
                        </a:rPr>
                        <a:t>"c"</a:t>
                      </a:r>
                      <a:endParaRPr sz="29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52354">
                      <a:solidFill>
                        <a:srgbClr val="2685A2"/>
                      </a:solidFill>
                      <a:prstDash val="solid"/>
                    </a:lnL>
                    <a:lnR w="52354">
                      <a:solidFill>
                        <a:srgbClr val="2685A2"/>
                      </a:solidFill>
                      <a:prstDash val="solid"/>
                    </a:lnR>
                    <a:lnT w="2151054">
                      <a:solidFill>
                        <a:srgbClr val="2685A2"/>
                      </a:solidFill>
                      <a:prstDash val="solid"/>
                    </a:lnT>
                    <a:lnB w="52354">
                      <a:solidFill>
                        <a:srgbClr val="2685A2"/>
                      </a:solidFill>
                      <a:prstDash val="solid"/>
                    </a:lnB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52156D-DB91-4C7D-AEE1-5AD3C66DD8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59791-3C19-4425-BCA0-3F70702B73F2}"/>
              </a:ext>
            </a:extLst>
          </p:cNvPr>
          <p:cNvSpPr txBox="1"/>
          <p:nvPr/>
        </p:nvSpPr>
        <p:spPr>
          <a:xfrm>
            <a:off x="4184650" y="3444875"/>
            <a:ext cx="103348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72273C-3F0B-4F7A-8111-E97C9B538D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82A76C-2562-46FA-885E-A5054BF0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71" y="1006475"/>
            <a:ext cx="14203757" cy="747816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7C83EC-695E-4552-84DB-93D025B1AF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7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EF6778-F9A5-4C92-B318-C55B53F9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311275"/>
            <a:ext cx="14547850" cy="719681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297FDA-A86F-4323-9B80-83CC01C2BE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Python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-145" dirty="0">
                <a:latin typeface="Calibri"/>
                <a:cs typeface="Calibri"/>
              </a:rPr>
              <a:t>D</a:t>
            </a:r>
            <a:r>
              <a:rPr spc="-80" dirty="0">
                <a:latin typeface="Calibri"/>
                <a:cs typeface="Calibri"/>
              </a:rPr>
              <a:t>ata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-40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ypes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4699" y="3011116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9122" y="2981592"/>
            <a:ext cx="5869305" cy="4110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9500"/>
              </a:lnSpc>
            </a:pP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float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-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spc="-220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-75" dirty="0">
                <a:solidFill>
                  <a:srgbClr val="3A3A3A"/>
                </a:solidFill>
                <a:latin typeface="Calibri"/>
                <a:cs typeface="Calibri"/>
              </a:rPr>
              <a:t>eal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80" dirty="0">
                <a:solidFill>
                  <a:srgbClr val="3A3A3A"/>
                </a:solidFill>
                <a:latin typeface="Calibri"/>
                <a:cs typeface="Calibri"/>
              </a:rPr>
              <a:t>numbe</a:t>
            </a:r>
            <a:r>
              <a:rPr sz="4500" spc="-100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35" dirty="0">
                <a:solidFill>
                  <a:srgbClr val="3A3A3A"/>
                </a:solidFill>
                <a:latin typeface="Calibri"/>
                <a:cs typeface="Calibri"/>
              </a:rPr>
              <a:t>s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int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-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in</a:t>
            </a:r>
            <a:r>
              <a:rPr sz="4500" spc="-50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4500" spc="-45" dirty="0">
                <a:solidFill>
                  <a:srgbClr val="3A3A3A"/>
                </a:solidFill>
                <a:latin typeface="Calibri"/>
                <a:cs typeface="Calibri"/>
              </a:rPr>
              <a:t>eger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80" dirty="0">
                <a:solidFill>
                  <a:srgbClr val="3A3A3A"/>
                </a:solidFill>
                <a:latin typeface="Calibri"/>
                <a:cs typeface="Calibri"/>
              </a:rPr>
              <a:t>numbe</a:t>
            </a:r>
            <a:r>
              <a:rPr sz="4500" spc="-100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35" dirty="0">
                <a:solidFill>
                  <a:srgbClr val="3A3A3A"/>
                </a:solidFill>
                <a:latin typeface="Calibri"/>
                <a:cs typeface="Calibri"/>
              </a:rPr>
              <a:t>s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str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-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3A3A3A"/>
                </a:solidFill>
                <a:latin typeface="Calibri"/>
                <a:cs typeface="Calibri"/>
              </a:rPr>
              <a:t>string,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35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4500" spc="-20" dirty="0">
                <a:solidFill>
                  <a:srgbClr val="3A3A3A"/>
                </a:solidFill>
                <a:latin typeface="Calibri"/>
                <a:cs typeface="Calibri"/>
              </a:rPr>
              <a:t>ext</a:t>
            </a:r>
            <a:r>
              <a:rPr sz="4500" spc="-1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bool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-</a:t>
            </a:r>
            <a:r>
              <a:rPr sz="4500" spc="20" dirty="0">
                <a:solidFill>
                  <a:srgbClr val="3A3A3A"/>
                </a:solidFill>
                <a:latin typeface="Courier New"/>
                <a:cs typeface="Courier New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True</a:t>
            </a:r>
            <a:r>
              <a:rPr sz="4500" spc="-45" dirty="0">
                <a:solidFill>
                  <a:srgbClr val="3A3A3A"/>
                </a:solidFill>
                <a:latin typeface="Calibri"/>
                <a:cs typeface="Calibri"/>
              </a:rPr>
              <a:t>,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ourier New"/>
                <a:cs typeface="Courier New"/>
              </a:rPr>
              <a:t>False</a:t>
            </a:r>
            <a:endParaRPr sz="4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4699" y="4173385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4699" y="5335653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699" y="6497921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8085" y="7441527"/>
            <a:ext cx="13832039" cy="1814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1853" y="7441527"/>
            <a:ext cx="13832205" cy="1814195"/>
          </a:xfrm>
          <a:prstGeom prst="rect">
            <a:avLst/>
          </a:prstGeom>
          <a:solidFill>
            <a:srgbClr val="EBF4F7"/>
          </a:solidFill>
        </p:spPr>
        <p:txBody>
          <a:bodyPr vert="horz" wrap="square" lIns="0" tIns="0" rIns="0" bIns="0" rtlCol="0">
            <a:spAutoFit/>
          </a:bodyPr>
          <a:lstStyle/>
          <a:p>
            <a:pPr marL="276860" marR="9324975">
              <a:lnSpc>
                <a:spcPct val="2114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height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 </a:t>
            </a: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[2]: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tall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3844FF"/>
                </a:solidFill>
                <a:latin typeface="Courier New"/>
                <a:cs typeface="Courier New"/>
              </a:rPr>
              <a:t>True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4699" y="9800048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9122" y="9745784"/>
            <a:ext cx="834898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-25" dirty="0">
                <a:solidFill>
                  <a:schemeClr val="bg1"/>
                </a:solidFill>
                <a:latin typeface="Calibri"/>
                <a:cs typeface="Calibri"/>
              </a:rPr>
              <a:t>Each</a:t>
            </a:r>
            <a:r>
              <a:rPr sz="450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450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4500" spc="-55" dirty="0">
                <a:solidFill>
                  <a:schemeClr val="bg1"/>
                </a:solidFill>
                <a:latin typeface="Calibri"/>
                <a:cs typeface="Calibri"/>
              </a:rPr>
              <a:t>ariable</a:t>
            </a:r>
            <a:r>
              <a:rPr sz="450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4500" spc="-22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4500" spc="-95" dirty="0">
                <a:solidFill>
                  <a:schemeClr val="bg1"/>
                </a:solidFill>
                <a:latin typeface="Calibri"/>
                <a:cs typeface="Calibri"/>
              </a:rPr>
              <a:t>ep</a:t>
            </a:r>
            <a:r>
              <a:rPr sz="4500" spc="-22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4500" spc="-40" dirty="0">
                <a:solidFill>
                  <a:schemeClr val="bg1"/>
                </a:solidFill>
                <a:latin typeface="Calibri"/>
                <a:cs typeface="Calibri"/>
              </a:rPr>
              <a:t>esents</a:t>
            </a:r>
            <a:r>
              <a:rPr sz="450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4500" u="heavy" spc="15" dirty="0">
                <a:solidFill>
                  <a:schemeClr val="bg1"/>
                </a:solidFill>
                <a:latin typeface="Calibri"/>
                <a:cs typeface="Calibri"/>
              </a:rPr>
              <a:t>single</a:t>
            </a:r>
            <a:r>
              <a:rPr sz="450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450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4500" spc="-60" dirty="0">
                <a:solidFill>
                  <a:schemeClr val="bg1"/>
                </a:solidFill>
                <a:latin typeface="Calibri"/>
                <a:cs typeface="Calibri"/>
              </a:rPr>
              <a:t>alue</a:t>
            </a:r>
            <a:endParaRPr sz="45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C109405-7563-4073-AA02-55BAFEAEE0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84062E-DB6B-4402-AD2E-F6B98762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082675"/>
            <a:ext cx="14700250" cy="75770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8B0548-4EB7-44ED-B095-0CF549C5AC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1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B37F36-C905-48E7-A4FE-E7F8276C3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301875"/>
            <a:ext cx="15426267" cy="546171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C39730B-4EB9-43D9-B55B-DB9DF73BBC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3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CD97C3-0776-4666-8BA2-F02DBE91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17" y="701675"/>
            <a:ext cx="15910666" cy="807073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93724B-8546-43BE-A6D4-45EF3E6C81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8B938A-06DD-403D-80D4-9328370C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777875"/>
            <a:ext cx="12954000" cy="823600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A0B3BF-D28D-4263-8C63-188CB58D02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0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DA705F-FA74-456F-9CAD-F4EA3ABF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549275"/>
            <a:ext cx="13487400" cy="854998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7CEF8F-78B9-48A2-A2EA-911675ADC6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CFCE54-D0D9-417F-90D3-6D59E67E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920875"/>
            <a:ext cx="14020800" cy="484971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683ADA-A21D-42F9-A9A6-F269E11969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60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66D65-61C0-43B8-BB0D-2B7F77B8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2835275"/>
            <a:ext cx="9021434" cy="31627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613573-28D1-4516-83F0-43137587B3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3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9B76FA-9CD5-4801-9119-1E2CF7EF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777875"/>
            <a:ext cx="8901415" cy="792551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B6CBBC4-85C6-4590-80DB-214ADB9615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48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A070A2-A286-42D6-A3E9-38D44C6B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006475"/>
            <a:ext cx="17689685" cy="741251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2430E70-BB4E-4AA8-91AF-C45BE8FF1F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340BDD-863A-47B2-BE10-CC818108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311275"/>
            <a:ext cx="16224250" cy="667355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237CD5-B463-459D-8F58-E8C63D0644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24699" y="2974469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9122" y="2918766"/>
            <a:ext cx="7152005" cy="169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8800"/>
              </a:lnSpc>
            </a:pPr>
            <a:r>
              <a:rPr sz="4500" spc="5" dirty="0">
                <a:solidFill>
                  <a:srgbClr val="3A3A3A"/>
                </a:solidFill>
                <a:latin typeface="Calibri"/>
                <a:cs typeface="Calibri"/>
              </a:rPr>
              <a:t>D</a:t>
            </a:r>
            <a:r>
              <a:rPr sz="4500" spc="-80" dirty="0">
                <a:solidFill>
                  <a:srgbClr val="3A3A3A"/>
                </a:solidFill>
                <a:latin typeface="Calibri"/>
                <a:cs typeface="Calibri"/>
              </a:rPr>
              <a:t>ata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35" dirty="0">
                <a:solidFill>
                  <a:srgbClr val="3A3A3A"/>
                </a:solidFill>
                <a:latin typeface="Calibri"/>
                <a:cs typeface="Calibri"/>
              </a:rPr>
              <a:t>Scien</a:t>
            </a:r>
            <a:r>
              <a:rPr sz="4500" spc="-35" dirty="0">
                <a:solidFill>
                  <a:srgbClr val="3A3A3A"/>
                </a:solidFill>
                <a:latin typeface="Calibri"/>
                <a:cs typeface="Calibri"/>
              </a:rPr>
              <a:t>c</a:t>
            </a:r>
            <a:r>
              <a:rPr sz="4500" spc="-160" dirty="0">
                <a:solidFill>
                  <a:srgbClr val="3A3A3A"/>
                </a:solidFill>
                <a:latin typeface="Calibri"/>
                <a:cs typeface="Calibri"/>
              </a:rPr>
              <a:t>e: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114" dirty="0">
                <a:solidFill>
                  <a:srgbClr val="3A3A3A"/>
                </a:solidFill>
                <a:latin typeface="Calibri"/>
                <a:cs typeface="Calibri"/>
              </a:rPr>
              <a:t>ma</a:t>
            </a:r>
            <a:r>
              <a:rPr sz="4500" spc="-190" dirty="0">
                <a:solidFill>
                  <a:srgbClr val="3A3A3A"/>
                </a:solidFill>
                <a:latin typeface="Calibri"/>
                <a:cs typeface="Calibri"/>
              </a:rPr>
              <a:t>n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y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65" dirty="0">
                <a:solidFill>
                  <a:srgbClr val="3A3A3A"/>
                </a:solidFill>
                <a:latin typeface="Calibri"/>
                <a:cs typeface="Calibri"/>
              </a:rPr>
              <a:t>data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points 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Height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of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40" dirty="0">
                <a:solidFill>
                  <a:srgbClr val="3A3A3A"/>
                </a:solidFill>
                <a:latin typeface="Calibri"/>
                <a:cs typeface="Calibri"/>
              </a:rPr>
              <a:t>enti</a:t>
            </a:r>
            <a:r>
              <a:rPr sz="4500" spc="-220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e </a:t>
            </a:r>
            <a:r>
              <a:rPr sz="4500" spc="-25" dirty="0">
                <a:solidFill>
                  <a:srgbClr val="3A3A3A"/>
                </a:solidFill>
                <a:latin typeface="Calibri"/>
                <a:cs typeface="Calibri"/>
              </a:rPr>
              <a:t>f</a:t>
            </a:r>
            <a:r>
              <a:rPr sz="4500" spc="-40" dirty="0">
                <a:solidFill>
                  <a:srgbClr val="3A3A3A"/>
                </a:solidFill>
                <a:latin typeface="Calibri"/>
                <a:cs typeface="Calibri"/>
              </a:rPr>
              <a:t>amily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699" y="4063441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8501" y="214417"/>
            <a:ext cx="17144025" cy="1899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40" dirty="0">
                <a:latin typeface="Calibri"/>
                <a:cs typeface="Calibri"/>
              </a:rPr>
              <a:t>P</a:t>
            </a:r>
            <a:r>
              <a:rPr spc="-265" dirty="0">
                <a:latin typeface="Calibri"/>
                <a:cs typeface="Calibri"/>
              </a:rPr>
              <a:t>r</a:t>
            </a:r>
            <a:r>
              <a:rPr spc="-185" dirty="0">
                <a:latin typeface="Calibri"/>
                <a:cs typeface="Calibri"/>
              </a:rPr>
              <a:t>oblem</a:t>
            </a:r>
          </a:p>
        </p:txBody>
      </p:sp>
      <p:sp>
        <p:nvSpPr>
          <p:cNvPr id="8" name="object 8"/>
          <p:cNvSpPr/>
          <p:nvPr/>
        </p:nvSpPr>
        <p:spPr>
          <a:xfrm>
            <a:off x="994734" y="5286488"/>
            <a:ext cx="13832039" cy="348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4699" y="9510669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9122" y="9452598"/>
            <a:ext cx="30245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spc="3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4500" spc="-35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4500" spc="-25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4500" spc="-9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450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4500" spc="-40" dirty="0">
                <a:solidFill>
                  <a:schemeClr val="bg1"/>
                </a:solidFill>
                <a:latin typeface="Calibri"/>
                <a:cs typeface="Calibri"/>
              </a:rPr>
              <a:t>enient</a:t>
            </a:r>
            <a:endParaRPr sz="45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78501" y="5286488"/>
          <a:ext cx="13832038" cy="3489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2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1721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[3]: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height1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1.73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67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[4]: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height2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1.68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670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[5]: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height3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1.71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359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[6]:</a:t>
                      </a: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height4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=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2A9A0B"/>
                          </a:solidFill>
                          <a:latin typeface="Courier New"/>
                          <a:cs typeface="Courier New"/>
                        </a:rPr>
                        <a:t>1.89</a:t>
                      </a:r>
                      <a:endParaRPr sz="2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44BC83E-24E0-43FC-B92E-10BE69FA7F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3BC5C7-F454-4C5B-9A72-20105F95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930275"/>
            <a:ext cx="16071850" cy="711733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3E3A745-9C36-433E-808F-632806C155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6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C9EAAB-D325-46E4-A1C2-D21A6AAA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06475"/>
            <a:ext cx="16452850" cy="690977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2B893CB-D1ED-47D2-BEA3-D305F4C872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7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50B35F-0ADB-4698-854C-212F10C3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82675"/>
            <a:ext cx="16605250" cy="70431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DD5F159-20F0-4831-96C4-7FF3CA20DC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1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A04BF8-528F-46A6-A8C4-E9BA9242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235075"/>
            <a:ext cx="16376650" cy="683231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7C3F9F-0A68-4905-95F5-017CB9F7E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12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E34A08-98F4-408A-BF39-00441EAD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311275"/>
            <a:ext cx="16071850" cy="68599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66A4D8C-0FAF-4A4B-8D61-E6AC8ADC1A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52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2">
            <a:extLst>
              <a:ext uri="{FF2B5EF4-FFF2-40B4-BE49-F238E27FC236}">
                <a16:creationId xmlns:a16="http://schemas.microsoft.com/office/drawing/2014/main" id="{85440276-D4B2-41A5-845B-3E55EE8737E9}"/>
              </a:ext>
            </a:extLst>
          </p:cNvPr>
          <p:cNvSpPr txBox="1"/>
          <p:nvPr/>
        </p:nvSpPr>
        <p:spPr>
          <a:xfrm>
            <a:off x="5708650" y="3597275"/>
            <a:ext cx="7264400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8700" b="1" spc="320" dirty="0">
                <a:solidFill>
                  <a:srgbClr val="3A3A3A"/>
                </a:solidFill>
                <a:latin typeface="Calibri"/>
                <a:cs typeface="Calibri"/>
              </a:rPr>
              <a:t>Python</a:t>
            </a:r>
            <a:r>
              <a:rPr sz="8700" b="1" spc="-5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8700" b="1" spc="250" dirty="0">
                <a:solidFill>
                  <a:srgbClr val="3A3A3A"/>
                </a:solidFill>
                <a:latin typeface="Calibri"/>
                <a:cs typeface="Calibri"/>
              </a:rPr>
              <a:t>L</a:t>
            </a:r>
            <a:r>
              <a:rPr lang="en-US" sz="8700" b="1" spc="250" dirty="0">
                <a:solidFill>
                  <a:srgbClr val="3A3A3A"/>
                </a:solidFill>
                <a:latin typeface="Calibri"/>
                <a:cs typeface="Calibri"/>
              </a:rPr>
              <a:t>oops</a:t>
            </a:r>
            <a:endParaRPr sz="8700" dirty="0">
              <a:latin typeface="Calibri"/>
              <a:cs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DDA924-24EA-4036-B67A-C5DC27AEBD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3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2584450" y="2378075"/>
            <a:ext cx="14630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two loop commands: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loops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6995B48-442D-42CB-8148-18EC31983A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7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1822450" y="1013341"/>
            <a:ext cx="1463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US" sz="48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 we can execute a set of statements as long as a condition is true.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08EF9C-C768-4B2C-9676-532E2337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3673475"/>
            <a:ext cx="14940000" cy="304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38D3327-C550-4B9F-AB40-ED4D1878E4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1822450" y="1013341"/>
            <a:ext cx="1463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rgbClr val="212529"/>
                </a:solidFill>
                <a:effectLst/>
                <a:latin typeface="-apple-system"/>
              </a:rPr>
              <a:t>The </a:t>
            </a:r>
            <a:r>
              <a:rPr lang="en-US" sz="4800" b="1" dirty="0">
                <a:solidFill>
                  <a:srgbClr val="212529"/>
                </a:solidFill>
                <a:latin typeface="-apple-system"/>
              </a:rPr>
              <a:t>For</a:t>
            </a:r>
            <a:r>
              <a:rPr lang="en-US" sz="48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4800" b="0" i="0" dirty="0">
                <a:solidFill>
                  <a:srgbClr val="212529"/>
                </a:solidFill>
                <a:effectLst/>
                <a:latin typeface="-apple-system"/>
              </a:rPr>
              <a:t>loop</a:t>
            </a:r>
          </a:p>
          <a:p>
            <a:pPr algn="l"/>
            <a:r>
              <a:rPr lang="en-US" sz="4800" b="1" i="0" dirty="0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en-US" sz="4800" b="0" i="0" dirty="0">
                <a:solidFill>
                  <a:srgbClr val="212529"/>
                </a:solidFill>
                <a:effectLst/>
                <a:latin typeface="-apple-system"/>
              </a:rPr>
              <a:t> loops iterate over a given sequence. 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B0B19E-117F-4842-9485-08E634388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14" y="3292475"/>
            <a:ext cx="15741535" cy="29718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E162D1C-CAFF-4325-81CD-334C1EFF0A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5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222250" y="1013341"/>
            <a:ext cx="17907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 loops can iterate over a sequence of numbers using the "</a:t>
            </a:r>
            <a:r>
              <a:rPr lang="en-US" sz="4000" b="1" i="0" dirty="0">
                <a:solidFill>
                  <a:srgbClr val="212529"/>
                </a:solidFill>
                <a:effectLst/>
                <a:latin typeface="-apple-system"/>
              </a:rPr>
              <a:t>range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" and "</a:t>
            </a:r>
            <a:r>
              <a:rPr lang="en-US" sz="4000" b="1" i="0" dirty="0" err="1">
                <a:solidFill>
                  <a:srgbClr val="212529"/>
                </a:solidFill>
                <a:effectLst/>
                <a:latin typeface="-apple-system"/>
              </a:rPr>
              <a:t>xrange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" functions. The difference between range and </a:t>
            </a:r>
            <a:r>
              <a:rPr lang="en-US" sz="4000" b="0" i="0" dirty="0" err="1">
                <a:solidFill>
                  <a:srgbClr val="212529"/>
                </a:solidFill>
                <a:effectLst/>
                <a:latin typeface="-apple-system"/>
              </a:rPr>
              <a:t>xrange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 is that the range function returns a new list with numbers of that specified range, whereas </a:t>
            </a:r>
            <a:r>
              <a:rPr lang="en-US" sz="4000" b="0" i="0" dirty="0" err="1">
                <a:solidFill>
                  <a:srgbClr val="212529"/>
                </a:solidFill>
                <a:effectLst/>
                <a:latin typeface="-apple-system"/>
              </a:rPr>
              <a:t>xrange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 returns an iterator, which is more efficient. (Python 3 uses the range function, which acts like </a:t>
            </a:r>
            <a:r>
              <a:rPr lang="en-US" sz="4000" b="0" i="0" dirty="0" err="1">
                <a:solidFill>
                  <a:srgbClr val="212529"/>
                </a:solidFill>
                <a:effectLst/>
                <a:latin typeface="-apple-system"/>
              </a:rPr>
              <a:t>xrange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). </a:t>
            </a:r>
            <a:r>
              <a:rPr lang="en-US" sz="4000" b="0" i="1" dirty="0">
                <a:solidFill>
                  <a:srgbClr val="212529"/>
                </a:solidFill>
                <a:effectLst/>
                <a:latin typeface="-apple-system"/>
              </a:rPr>
              <a:t>Note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 that the range function is zero based.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7EC04E-5F69-47AA-9C9F-B1B56F794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4466253"/>
            <a:ext cx="11955071" cy="438836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16C484-6D0C-419A-91EE-ED589A017C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34109" y="328573"/>
            <a:ext cx="4665980" cy="39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Int</a:t>
            </a:r>
            <a:r>
              <a:rPr sz="2850" spc="-1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50" spc="-40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285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35" dirty="0">
                <a:solidFill>
                  <a:srgbClr val="FFFFFF"/>
                </a:solidFill>
                <a:latin typeface="Calibri"/>
                <a:cs typeface="Calibri"/>
              </a:rPr>
              <a:t>Scien</a:t>
            </a:r>
            <a:r>
              <a:rPr sz="285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50" spc="-9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Python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245" dirty="0">
                <a:latin typeface="Calibri"/>
                <a:cs typeface="Calibri"/>
              </a:rPr>
              <a:t>List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41456" y="1504416"/>
            <a:ext cx="57194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300" b="1" dirty="0">
                <a:solidFill>
                  <a:srgbClr val="3A3A3A"/>
                </a:solidFill>
                <a:latin typeface="Courier New"/>
                <a:cs typeface="Courier New"/>
              </a:rPr>
              <a:t>[a, b, c]</a:t>
            </a:r>
            <a:endParaRPr sz="8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8085" y="2926612"/>
            <a:ext cx="13832039" cy="3489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3612494" cy="3269615"/>
          </a:xfrm>
          <a:custGeom>
            <a:avLst/>
            <a:gdLst/>
            <a:ahLst/>
            <a:cxnLst/>
            <a:rect l="l" t="t" r="r" b="b"/>
            <a:pathLst>
              <a:path w="13612494" h="3269615">
                <a:moveTo>
                  <a:pt x="0" y="0"/>
                </a:moveTo>
                <a:lnTo>
                  <a:pt x="13612150" y="0"/>
                </a:lnTo>
                <a:lnTo>
                  <a:pt x="13612150" y="3269533"/>
                </a:lnTo>
                <a:lnTo>
                  <a:pt x="0" y="326953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1797" y="3036556"/>
            <a:ext cx="13612494" cy="3269615"/>
          </a:xfrm>
          <a:custGeom>
            <a:avLst/>
            <a:gdLst/>
            <a:ahLst/>
            <a:cxnLst/>
            <a:rect l="l" t="t" r="r" b="b"/>
            <a:pathLst>
              <a:path w="13612494" h="3269615">
                <a:moveTo>
                  <a:pt x="0" y="0"/>
                </a:moveTo>
                <a:lnTo>
                  <a:pt x="13612150" y="0"/>
                </a:lnTo>
                <a:lnTo>
                  <a:pt x="13612150" y="3269533"/>
                </a:lnTo>
                <a:lnTo>
                  <a:pt x="0" y="326953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9331" y="3285419"/>
            <a:ext cx="140779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[7]: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7659" y="3285419"/>
            <a:ext cx="4825365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9331" y="3704254"/>
            <a:ext cx="140779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Out[7]: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4699" y="6976964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9122" y="6918645"/>
            <a:ext cx="6280785" cy="277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8800"/>
              </a:lnSpc>
            </a:pPr>
            <a:r>
              <a:rPr sz="4500" spc="-85" dirty="0">
                <a:solidFill>
                  <a:srgbClr val="3A3A3A"/>
                </a:solidFill>
                <a:latin typeface="Calibri"/>
                <a:cs typeface="Calibri"/>
              </a:rPr>
              <a:t>Name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130" dirty="0">
                <a:solidFill>
                  <a:srgbClr val="3A3A3A"/>
                </a:solidFill>
                <a:latin typeface="Calibri"/>
                <a:cs typeface="Calibri"/>
              </a:rPr>
              <a:t>a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25" dirty="0">
                <a:solidFill>
                  <a:srgbClr val="3A3A3A"/>
                </a:solidFill>
                <a:latin typeface="Calibri"/>
                <a:cs typeface="Calibri"/>
              </a:rPr>
              <a:t>c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ollection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of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30" dirty="0">
                <a:solidFill>
                  <a:srgbClr val="3A3A3A"/>
                </a:solidFill>
                <a:latin typeface="Calibri"/>
                <a:cs typeface="Calibri"/>
              </a:rPr>
              <a:t>v</a:t>
            </a:r>
            <a:r>
              <a:rPr sz="4500" spc="-40" dirty="0">
                <a:solidFill>
                  <a:srgbClr val="3A3A3A"/>
                </a:solidFill>
                <a:latin typeface="Calibri"/>
                <a:cs typeface="Calibri"/>
              </a:rPr>
              <a:t>alues</a:t>
            </a:r>
            <a:r>
              <a:rPr sz="4500" spc="-2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140" dirty="0">
                <a:solidFill>
                  <a:srgbClr val="3A3A3A"/>
                </a:solidFill>
                <a:latin typeface="Calibri"/>
                <a:cs typeface="Calibri"/>
              </a:rPr>
              <a:t>C</a:t>
            </a:r>
            <a:r>
              <a:rPr sz="4500" spc="-20" dirty="0">
                <a:solidFill>
                  <a:srgbClr val="3A3A3A"/>
                </a:solidFill>
                <a:latin typeface="Calibri"/>
                <a:cs typeface="Calibri"/>
              </a:rPr>
              <a:t>ontain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65" dirty="0">
                <a:solidFill>
                  <a:srgbClr val="3A3A3A"/>
                </a:solidFill>
                <a:latin typeface="Calibri"/>
                <a:cs typeface="Calibri"/>
              </a:rPr>
              <a:t>a</a:t>
            </a:r>
            <a:r>
              <a:rPr sz="4500" spc="-170" dirty="0">
                <a:solidFill>
                  <a:srgbClr val="3A3A3A"/>
                </a:solidFill>
                <a:latin typeface="Calibri"/>
                <a:cs typeface="Calibri"/>
              </a:rPr>
              <a:t>n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y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80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4500" spc="-45" dirty="0">
                <a:solidFill>
                  <a:srgbClr val="3A3A3A"/>
                </a:solidFill>
                <a:latin typeface="Calibri"/>
                <a:cs typeface="Calibri"/>
              </a:rPr>
              <a:t>ype</a:t>
            </a:r>
            <a:endParaRPr sz="4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75"/>
              </a:spcBef>
            </a:pPr>
            <a:r>
              <a:rPr sz="4500" spc="140" dirty="0">
                <a:solidFill>
                  <a:srgbClr val="3A3A3A"/>
                </a:solidFill>
                <a:latin typeface="Calibri"/>
                <a:cs typeface="Calibri"/>
              </a:rPr>
              <a:t>C</a:t>
            </a:r>
            <a:r>
              <a:rPr sz="4500" spc="-20" dirty="0">
                <a:solidFill>
                  <a:srgbClr val="3A3A3A"/>
                </a:solidFill>
                <a:latin typeface="Calibri"/>
                <a:cs typeface="Calibri"/>
              </a:rPr>
              <a:t>ontain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di</a:t>
            </a:r>
            <a:r>
              <a:rPr sz="4500" spc="5" dirty="0">
                <a:solidFill>
                  <a:srgbClr val="3A3A3A"/>
                </a:solidFill>
                <a:latin typeface="Calibri"/>
                <a:cs typeface="Calibri"/>
              </a:rPr>
              <a:t>ﬀ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e</a:t>
            </a:r>
            <a:r>
              <a:rPr sz="4500" spc="-220" dirty="0">
                <a:solidFill>
                  <a:srgbClr val="3A3A3A"/>
                </a:solidFill>
                <a:latin typeface="Calibri"/>
                <a:cs typeface="Calibri"/>
              </a:rPr>
              <a:t>r</a:t>
            </a:r>
            <a:r>
              <a:rPr sz="4500" spc="-45" dirty="0">
                <a:solidFill>
                  <a:srgbClr val="3A3A3A"/>
                </a:solidFill>
                <a:latin typeface="Calibri"/>
                <a:cs typeface="Calibri"/>
              </a:rPr>
              <a:t>ent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80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4500" spc="-25" dirty="0">
                <a:solidFill>
                  <a:srgbClr val="3A3A3A"/>
                </a:solidFill>
                <a:latin typeface="Calibri"/>
                <a:cs typeface="Calibri"/>
              </a:rPr>
              <a:t>ypes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4699" y="8065937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4699" y="9154909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9331" y="4552396"/>
            <a:ext cx="7639684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[8]: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9331" y="5390067"/>
            <a:ext cx="140779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[9]: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7659" y="5390067"/>
            <a:ext cx="4825365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9331" y="5808902"/>
            <a:ext cx="140779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Out[9]: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01B3FB-D32A-4F82-84B7-1541D94000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984249" y="524788"/>
            <a:ext cx="180158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b="1" i="0" dirty="0">
                <a:solidFill>
                  <a:srgbClr val="212529"/>
                </a:solidFill>
                <a:effectLst/>
                <a:latin typeface="-apple-system"/>
              </a:rPr>
              <a:t>Break </a:t>
            </a:r>
            <a:r>
              <a:rPr lang="en-US" sz="6000" i="0" dirty="0">
                <a:solidFill>
                  <a:srgbClr val="212529"/>
                </a:solidFill>
                <a:effectLst/>
                <a:latin typeface="-apple-system"/>
              </a:rPr>
              <a:t>and</a:t>
            </a:r>
            <a:r>
              <a:rPr lang="en-US" sz="6000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sz="6000" b="1" dirty="0">
                <a:solidFill>
                  <a:srgbClr val="212529"/>
                </a:solidFill>
                <a:latin typeface="-apple-system"/>
              </a:rPr>
              <a:t>C</a:t>
            </a:r>
            <a:r>
              <a:rPr lang="en-US" sz="6000" b="1" i="0" dirty="0">
                <a:solidFill>
                  <a:srgbClr val="212529"/>
                </a:solidFill>
                <a:effectLst/>
                <a:latin typeface="-apple-system"/>
              </a:rPr>
              <a:t>ontinue </a:t>
            </a:r>
            <a:r>
              <a:rPr lang="en-US" sz="6000" i="0" dirty="0">
                <a:solidFill>
                  <a:srgbClr val="212529"/>
                </a:solidFill>
                <a:effectLst/>
                <a:latin typeface="-apple-system"/>
              </a:rPr>
              <a:t>statements</a:t>
            </a:r>
          </a:p>
          <a:p>
            <a:pPr algn="l"/>
            <a:endParaRPr lang="en-US" sz="600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sz="4800" b="1" i="0" dirty="0">
                <a:solidFill>
                  <a:srgbClr val="212529"/>
                </a:solidFill>
                <a:effectLst/>
                <a:latin typeface="-apple-system"/>
              </a:rPr>
              <a:t>break</a:t>
            </a:r>
            <a:r>
              <a:rPr lang="en-US" sz="4800" b="0" i="0" dirty="0">
                <a:solidFill>
                  <a:srgbClr val="212529"/>
                </a:solidFill>
                <a:effectLst/>
                <a:latin typeface="-apple-system"/>
              </a:rPr>
              <a:t> is used to exit a for loop or a while loop, whereas </a:t>
            </a:r>
            <a:r>
              <a:rPr lang="en-US" sz="4800" b="1" i="0" dirty="0">
                <a:solidFill>
                  <a:srgbClr val="212529"/>
                </a:solidFill>
                <a:effectLst/>
                <a:latin typeface="-apple-system"/>
              </a:rPr>
              <a:t>continue</a:t>
            </a:r>
            <a:r>
              <a:rPr lang="en-US" sz="4800" b="0" i="0" dirty="0">
                <a:solidFill>
                  <a:srgbClr val="212529"/>
                </a:solidFill>
                <a:effectLst/>
                <a:latin typeface="-apple-system"/>
              </a:rPr>
              <a:t> is used to skip the current block, and return to the "for" or "while" statement.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F7EC36-083A-4A27-8C17-DBEB2FD6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4130675"/>
            <a:ext cx="10134600" cy="457449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618C8E-E3D9-4C88-AC95-7D06BAE518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2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B9730-0FF2-4836-939C-92F97C0B9F83}"/>
              </a:ext>
            </a:extLst>
          </p:cNvPr>
          <p:cNvSpPr txBox="1"/>
          <p:nvPr/>
        </p:nvSpPr>
        <p:spPr>
          <a:xfrm>
            <a:off x="984249" y="524788"/>
            <a:ext cx="1801583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b="0" i="0" dirty="0">
                <a:solidFill>
                  <a:srgbClr val="212529"/>
                </a:solidFill>
                <a:effectLst/>
                <a:latin typeface="-apple-system"/>
              </a:rPr>
              <a:t>Using </a:t>
            </a:r>
            <a:r>
              <a:rPr lang="en-US" sz="6000" b="1" i="0" dirty="0">
                <a:solidFill>
                  <a:srgbClr val="212529"/>
                </a:solidFill>
                <a:effectLst/>
                <a:latin typeface="-apple-system"/>
              </a:rPr>
              <a:t>else</a:t>
            </a:r>
            <a:r>
              <a:rPr lang="en-US" sz="6000" b="0" i="0" dirty="0">
                <a:solidFill>
                  <a:srgbClr val="212529"/>
                </a:solidFill>
                <a:effectLst/>
                <a:latin typeface="-apple-system"/>
              </a:rPr>
              <a:t> clause for loops</a:t>
            </a:r>
          </a:p>
          <a:p>
            <a:pPr algn="l"/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unlike languages like C,C++.. we can use </a:t>
            </a:r>
            <a:r>
              <a:rPr lang="en-US" sz="4000" b="1" i="0" dirty="0">
                <a:solidFill>
                  <a:srgbClr val="212529"/>
                </a:solidFill>
                <a:effectLst/>
                <a:latin typeface="-apple-system"/>
              </a:rPr>
              <a:t>else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 for loops. When the loop condition of "for" or "while" statement fails then code part in "else" is executed. If </a:t>
            </a:r>
            <a:r>
              <a:rPr lang="en-US" sz="4000" b="1" i="0" dirty="0">
                <a:solidFill>
                  <a:srgbClr val="212529"/>
                </a:solidFill>
                <a:effectLst/>
                <a:latin typeface="-apple-system"/>
              </a:rPr>
              <a:t>break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 statement is executed inside for loop then the "else" part is skipped. </a:t>
            </a:r>
          </a:p>
          <a:p>
            <a:pPr algn="l"/>
            <a:r>
              <a:rPr lang="en-US" sz="4000" b="0" i="1" dirty="0">
                <a:solidFill>
                  <a:srgbClr val="212529"/>
                </a:solidFill>
                <a:effectLst/>
                <a:latin typeface="-apple-system"/>
              </a:rPr>
              <a:t>Note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 that "else" part is executed even if there is a </a:t>
            </a:r>
            <a:r>
              <a:rPr lang="en-US" sz="4000" b="1" i="0" dirty="0">
                <a:solidFill>
                  <a:srgbClr val="212529"/>
                </a:solidFill>
                <a:effectLst/>
                <a:latin typeface="-apple-system"/>
              </a:rPr>
              <a:t>continue</a:t>
            </a:r>
            <a:r>
              <a:rPr lang="en-US" sz="4000" b="0" i="0" dirty="0">
                <a:solidFill>
                  <a:srgbClr val="212529"/>
                </a:solidFill>
                <a:effectLst/>
                <a:latin typeface="-apple-system"/>
              </a:rPr>
              <a:t> statement.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1FF2A7-0F23-4957-9F0F-FC234C31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4002663"/>
            <a:ext cx="9248775" cy="493395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F4D8E0-E928-4209-8C9E-872F0EEBE5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23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Нурсулу\Desktop\марат\0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37" y="1142308"/>
            <a:ext cx="14677899" cy="82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8A9D73-3620-4207-B3C0-BF7813541A5B}"/>
              </a:ext>
            </a:extLst>
          </p:cNvPr>
          <p:cNvSpPr/>
          <p:nvPr/>
        </p:nvSpPr>
        <p:spPr>
          <a:xfrm>
            <a:off x="3461618" y="8267098"/>
            <a:ext cx="13180864" cy="593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FCBBBD-AC31-416F-ABD0-1F8DC2A3FF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Python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245" dirty="0">
                <a:latin typeface="Calibri"/>
                <a:cs typeface="Calibri"/>
              </a:rPr>
              <a:t>List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41456" y="1504416"/>
            <a:ext cx="57194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300" b="1" dirty="0">
                <a:solidFill>
                  <a:srgbClr val="3A3A3A"/>
                </a:solidFill>
                <a:latin typeface="Courier New"/>
                <a:cs typeface="Courier New"/>
              </a:rPr>
              <a:t>[a, b, c]</a:t>
            </a:r>
            <a:endParaRPr sz="8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8085" y="2926612"/>
            <a:ext cx="14355583" cy="6840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6620509"/>
          </a:xfrm>
          <a:custGeom>
            <a:avLst/>
            <a:gdLst/>
            <a:ahLst/>
            <a:cxnLst/>
            <a:rect l="l" t="t" r="r" b="b"/>
            <a:pathLst>
              <a:path w="14135735" h="6620509">
                <a:moveTo>
                  <a:pt x="0" y="0"/>
                </a:moveTo>
                <a:lnTo>
                  <a:pt x="14135695" y="0"/>
                </a:lnTo>
                <a:lnTo>
                  <a:pt x="14135695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1797" y="3036556"/>
            <a:ext cx="14135735" cy="6620509"/>
          </a:xfrm>
          <a:custGeom>
            <a:avLst/>
            <a:gdLst/>
            <a:ahLst/>
            <a:cxnLst/>
            <a:rect l="l" t="t" r="r" b="b"/>
            <a:pathLst>
              <a:path w="14135735" h="6620509">
                <a:moveTo>
                  <a:pt x="0" y="0"/>
                </a:moveTo>
                <a:lnTo>
                  <a:pt x="14135695" y="0"/>
                </a:lnTo>
                <a:lnTo>
                  <a:pt x="14135695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9331" y="3285419"/>
            <a:ext cx="1367091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[10]: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331" y="4123090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8700" y="4123090"/>
            <a:ext cx="1065530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['liz',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1.73,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'emma',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1.68,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'mom',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1.71,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'dad',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9331" y="4541925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Out[11]: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3311" y="5798432"/>
            <a:ext cx="2814955" cy="159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B509C8-1CB3-4B18-AF7D-116F6480BC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Calibri"/>
                <a:cs typeface="Calibri"/>
              </a:rPr>
              <a:t>Python</a:t>
            </a:r>
            <a:r>
              <a:rPr spc="-520" dirty="0">
                <a:latin typeface="Calibri"/>
                <a:cs typeface="Calibri"/>
              </a:rPr>
              <a:t> </a:t>
            </a:r>
            <a:r>
              <a:rPr spc="245" dirty="0">
                <a:latin typeface="Calibri"/>
                <a:cs typeface="Calibri"/>
              </a:rPr>
              <a:t>List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41456" y="1504416"/>
            <a:ext cx="571944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300" b="1" dirty="0">
                <a:solidFill>
                  <a:srgbClr val="3A3A3A"/>
                </a:solidFill>
                <a:latin typeface="Courier New"/>
                <a:cs typeface="Courier New"/>
              </a:rPr>
              <a:t>[a, b, c]</a:t>
            </a:r>
            <a:endParaRPr sz="8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8085" y="2926612"/>
            <a:ext cx="14355583" cy="6840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6620509"/>
          </a:xfrm>
          <a:custGeom>
            <a:avLst/>
            <a:gdLst/>
            <a:ahLst/>
            <a:cxnLst/>
            <a:rect l="l" t="t" r="r" b="b"/>
            <a:pathLst>
              <a:path w="14135735" h="6620509">
                <a:moveTo>
                  <a:pt x="0" y="0"/>
                </a:moveTo>
                <a:lnTo>
                  <a:pt x="14135695" y="0"/>
                </a:lnTo>
                <a:lnTo>
                  <a:pt x="14135695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1797" y="3036556"/>
            <a:ext cx="14135735" cy="6620509"/>
          </a:xfrm>
          <a:custGeom>
            <a:avLst/>
            <a:gdLst/>
            <a:ahLst/>
            <a:cxnLst/>
            <a:rect l="l" t="t" r="r" b="b"/>
            <a:pathLst>
              <a:path w="14135735" h="6620509">
                <a:moveTo>
                  <a:pt x="0" y="0"/>
                </a:moveTo>
                <a:lnTo>
                  <a:pt x="14135695" y="0"/>
                </a:lnTo>
                <a:lnTo>
                  <a:pt x="14135695" y="6620217"/>
                </a:lnTo>
                <a:lnTo>
                  <a:pt x="0" y="6620217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06631" y="3272719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[10]: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6000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=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2246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0574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6820" y="3272719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45148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51394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58681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64927" y="3272719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72213" y="3272719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6631" y="4110390"/>
            <a:ext cx="163385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[11]: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Out[11]: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16000" y="4110390"/>
            <a:ext cx="143319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fam ['liz',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4328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1.73,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0574" y="4529225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'emma',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38902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1.68,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45149" y="4529225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'mom',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52436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58681" y="4529225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65968" y="4529225"/>
            <a:ext cx="10306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1.89]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06631" y="5785732"/>
            <a:ext cx="163385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[11]: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16000" y="5785732"/>
            <a:ext cx="82994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fam2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21205" y="5785732"/>
            <a:ext cx="203581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=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"liz"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32656" y="5785732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1.73</a:t>
            </a:r>
            <a:r>
              <a:rPr sz="2600" spc="15" dirty="0"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24328" y="6204567"/>
            <a:ext cx="163385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"emma"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"mom"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latin typeface="Courier New"/>
                <a:cs typeface="Courier New"/>
              </a:rPr>
              <a:t>[</a:t>
            </a:r>
            <a:r>
              <a:rPr sz="2600" spc="15" dirty="0">
                <a:solidFill>
                  <a:srgbClr val="FF2B1B"/>
                </a:solidFill>
                <a:latin typeface="Courier New"/>
                <a:cs typeface="Courier New"/>
              </a:rPr>
              <a:t>"dad"</a:t>
            </a:r>
            <a:r>
              <a:rPr sz="2600" spc="15" dirty="0">
                <a:latin typeface="Courier New"/>
                <a:cs typeface="Courier New"/>
              </a:rPr>
              <a:t>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33697" y="6204567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1.68</a:t>
            </a:r>
            <a:r>
              <a:rPr sz="2600" spc="15" dirty="0"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32656" y="6623402"/>
            <a:ext cx="123190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1.71</a:t>
            </a:r>
            <a:r>
              <a:rPr sz="2600" spc="15" dirty="0">
                <a:latin typeface="Courier New"/>
                <a:cs typeface="Courier New"/>
              </a:rPr>
              <a:t>],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600" spc="15" dirty="0">
                <a:solidFill>
                  <a:srgbClr val="2A9A0B"/>
                </a:solidFill>
                <a:latin typeface="Courier New"/>
                <a:cs typeface="Courier New"/>
              </a:rPr>
              <a:t>1.89</a:t>
            </a:r>
            <a:r>
              <a:rPr sz="2600" spc="15" dirty="0">
                <a:latin typeface="Courier New"/>
                <a:cs typeface="Courier New"/>
              </a:rPr>
              <a:t>]]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22246" y="8717580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['mom',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30574" y="8717580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1.71],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37862" y="8717580"/>
            <a:ext cx="14331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['dad',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6189" y="8717580"/>
            <a:ext cx="1231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1.89]]</a:t>
            </a:r>
            <a:endParaRPr sz="2600">
              <a:latin typeface="Courier New"/>
              <a:cs typeface="Courier New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84406" y="7829108"/>
          <a:ext cx="8111489" cy="875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4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26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600" dirty="0">
                          <a:latin typeface="Courier New"/>
                          <a:cs typeface="Courier New"/>
                        </a:rPr>
                        <a:t>[12]: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fam2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31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Out[12]: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[['liz',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1.73],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['emma',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Courier New"/>
                          <a:cs typeface="Courier New"/>
                        </a:rPr>
                        <a:t>1.68],</a:t>
                      </a:r>
                      <a:endParaRPr sz="2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B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61E31C-6BC0-4976-842D-29B5BFFB5F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28626" y="1469343"/>
            <a:ext cx="513842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300" b="1" dirty="0">
                <a:solidFill>
                  <a:srgbClr val="3A3A3A"/>
                </a:solidFill>
                <a:latin typeface="Courier New"/>
                <a:cs typeface="Courier New"/>
              </a:rPr>
              <a:t>List </a:t>
            </a:r>
            <a:r>
              <a:rPr sz="8300" b="1" spc="30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8300" b="1" spc="-85" dirty="0">
                <a:solidFill>
                  <a:srgbClr val="3A3A3A"/>
                </a:solidFill>
                <a:latin typeface="Calibri"/>
                <a:cs typeface="Calibri"/>
              </a:rPr>
              <a:t>ype</a:t>
            </a:r>
            <a:endParaRPr sz="8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8085" y="2926612"/>
            <a:ext cx="14355583" cy="2651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797" y="3036556"/>
            <a:ext cx="14135735" cy="2432050"/>
          </a:xfrm>
          <a:custGeom>
            <a:avLst/>
            <a:gdLst/>
            <a:ahLst/>
            <a:cxnLst/>
            <a:rect l="l" t="t" r="r" b="b"/>
            <a:pathLst>
              <a:path w="14135735" h="2432050">
                <a:moveTo>
                  <a:pt x="0" y="0"/>
                </a:moveTo>
                <a:lnTo>
                  <a:pt x="14135695" y="0"/>
                </a:lnTo>
                <a:lnTo>
                  <a:pt x="14135695" y="2431863"/>
                </a:lnTo>
                <a:lnTo>
                  <a:pt x="0" y="2431863"/>
                </a:lnTo>
                <a:lnTo>
                  <a:pt x="0" y="0"/>
                </a:lnTo>
                <a:close/>
              </a:path>
            </a:pathLst>
          </a:custGeom>
          <a:solidFill>
            <a:srgbClr val="EB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797" y="3036556"/>
            <a:ext cx="14135735" cy="2432050"/>
          </a:xfrm>
          <a:custGeom>
            <a:avLst/>
            <a:gdLst/>
            <a:ahLst/>
            <a:cxnLst/>
            <a:rect l="l" t="t" r="r" b="b"/>
            <a:pathLst>
              <a:path w="14135735" h="2432050">
                <a:moveTo>
                  <a:pt x="0" y="0"/>
                </a:moveTo>
                <a:lnTo>
                  <a:pt x="14135695" y="0"/>
                </a:lnTo>
                <a:lnTo>
                  <a:pt x="14135695" y="2431863"/>
                </a:lnTo>
                <a:lnTo>
                  <a:pt x="0" y="2431863"/>
                </a:lnTo>
                <a:lnTo>
                  <a:pt x="0" y="0"/>
                </a:lnTo>
                <a:close/>
              </a:path>
            </a:pathLst>
          </a:custGeom>
          <a:ln w="219888">
            <a:solidFill>
              <a:srgbClr val="EBF4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9331" y="3285419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[13]: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8700" y="3285419"/>
            <a:ext cx="180975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type(fam) list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331" y="3704254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Out[13]: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9331" y="4541925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In</a:t>
            </a:r>
            <a:r>
              <a:rPr sz="2600" spc="20" dirty="0">
                <a:latin typeface="Courier New"/>
                <a:cs typeface="Courier New"/>
              </a:rPr>
              <a:t> </a:t>
            </a:r>
            <a:r>
              <a:rPr sz="2600" spc="15" dirty="0">
                <a:latin typeface="Courier New"/>
                <a:cs typeface="Courier New"/>
              </a:rPr>
              <a:t>[14]: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8700" y="4541925"/>
            <a:ext cx="201041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5700"/>
              </a:lnSpc>
            </a:pPr>
            <a:r>
              <a:rPr sz="2600" spc="15" dirty="0">
                <a:latin typeface="Courier New"/>
                <a:cs typeface="Courier New"/>
              </a:rPr>
              <a:t>type(fam2) list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331" y="4960761"/>
            <a:ext cx="16084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600" spc="15" dirty="0">
                <a:latin typeface="Courier New"/>
                <a:cs typeface="Courier New"/>
              </a:rPr>
              <a:t>Out[14]: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4699" y="6195913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9122" y="6143799"/>
            <a:ext cx="4871085" cy="169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8800"/>
              </a:lnSpc>
            </a:pPr>
            <a:r>
              <a:rPr sz="4500" spc="15" dirty="0">
                <a:solidFill>
                  <a:srgbClr val="3A3A3A"/>
                </a:solidFill>
                <a:latin typeface="Calibri"/>
                <a:cs typeface="Calibri"/>
              </a:rPr>
              <a:t>Specific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3A3A3A"/>
                </a:solidFill>
                <a:latin typeface="Calibri"/>
                <a:cs typeface="Calibri"/>
              </a:rPr>
              <a:t>functionali</a:t>
            </a:r>
            <a:r>
              <a:rPr sz="4500" spc="-95" dirty="0">
                <a:solidFill>
                  <a:srgbClr val="3A3A3A"/>
                </a:solidFill>
                <a:latin typeface="Calibri"/>
                <a:cs typeface="Calibri"/>
              </a:rPr>
              <a:t>t</a:t>
            </a:r>
            <a:r>
              <a:rPr sz="4500" spc="20" dirty="0">
                <a:solidFill>
                  <a:srgbClr val="3A3A3A"/>
                </a:solidFill>
                <a:latin typeface="Calibri"/>
                <a:cs typeface="Calibri"/>
              </a:rPr>
              <a:t>y</a:t>
            </a:r>
            <a:r>
              <a:rPr sz="4500" spc="15" dirty="0">
                <a:solidFill>
                  <a:srgbClr val="3A3A3A"/>
                </a:solidFill>
                <a:latin typeface="Calibri"/>
                <a:cs typeface="Calibri"/>
              </a:rPr>
              <a:t> Specific</a:t>
            </a:r>
            <a:r>
              <a:rPr sz="4500" spc="-135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4500" spc="-95" dirty="0">
                <a:solidFill>
                  <a:srgbClr val="3A3A3A"/>
                </a:solidFill>
                <a:latin typeface="Calibri"/>
                <a:cs typeface="Calibri"/>
              </a:rPr>
              <a:t>beh</a:t>
            </a:r>
            <a:r>
              <a:rPr sz="4500" spc="-185" dirty="0">
                <a:solidFill>
                  <a:srgbClr val="3A3A3A"/>
                </a:solidFill>
                <a:latin typeface="Calibri"/>
                <a:cs typeface="Calibri"/>
              </a:rPr>
              <a:t>a</a:t>
            </a:r>
            <a:r>
              <a:rPr sz="4500" spc="-20" dirty="0">
                <a:solidFill>
                  <a:srgbClr val="3A3A3A"/>
                </a:solidFill>
                <a:latin typeface="Calibri"/>
                <a:cs typeface="Calibri"/>
              </a:rPr>
              <a:t>vior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4699" y="7284885"/>
            <a:ext cx="286385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dirty="0">
                <a:solidFill>
                  <a:srgbClr val="2685A2"/>
                </a:solidFill>
                <a:latin typeface="Arial"/>
                <a:cs typeface="Arial"/>
              </a:rPr>
              <a:t>●</a:t>
            </a:r>
            <a:endParaRPr sz="3400">
              <a:latin typeface="Arial"/>
              <a:cs typeface="Arial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F6D5CB-1AFB-42C1-876C-B134FB4BE7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2">
            <a:extLst>
              <a:ext uri="{FF2B5EF4-FFF2-40B4-BE49-F238E27FC236}">
                <a16:creationId xmlns:a16="http://schemas.microsoft.com/office/drawing/2014/main" id="{85440276-D4B2-41A5-845B-3E55EE8737E9}"/>
              </a:ext>
            </a:extLst>
          </p:cNvPr>
          <p:cNvSpPr txBox="1"/>
          <p:nvPr/>
        </p:nvSpPr>
        <p:spPr>
          <a:xfrm>
            <a:off x="5708650" y="3597275"/>
            <a:ext cx="7264400" cy="1135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700" b="1" spc="320" dirty="0">
                <a:solidFill>
                  <a:srgbClr val="3A3A3A"/>
                </a:solidFill>
                <a:latin typeface="Calibri"/>
                <a:cs typeface="Calibri"/>
              </a:rPr>
              <a:t>S</a:t>
            </a:r>
            <a:r>
              <a:rPr sz="8700" b="1" spc="-90" dirty="0">
                <a:solidFill>
                  <a:srgbClr val="3A3A3A"/>
                </a:solidFill>
                <a:latin typeface="Calibri"/>
                <a:cs typeface="Calibri"/>
              </a:rPr>
              <a:t>ubse</a:t>
            </a:r>
            <a:r>
              <a:rPr sz="8700" b="1" dirty="0">
                <a:solidFill>
                  <a:srgbClr val="3A3A3A"/>
                </a:solidFill>
                <a:latin typeface="Book Antiqua"/>
                <a:cs typeface="Book Antiqua"/>
              </a:rPr>
              <a:t>tt</a:t>
            </a:r>
            <a:r>
              <a:rPr sz="8700" b="1" spc="70" dirty="0">
                <a:solidFill>
                  <a:srgbClr val="3A3A3A"/>
                </a:solidFill>
                <a:latin typeface="Calibri"/>
                <a:cs typeface="Calibri"/>
              </a:rPr>
              <a:t>ing</a:t>
            </a:r>
            <a:r>
              <a:rPr sz="8700" b="1" spc="-520" dirty="0">
                <a:solidFill>
                  <a:srgbClr val="3A3A3A"/>
                </a:solidFill>
                <a:latin typeface="Calibri"/>
                <a:cs typeface="Calibri"/>
              </a:rPr>
              <a:t> </a:t>
            </a:r>
            <a:r>
              <a:rPr sz="8700" b="1" spc="250" dirty="0">
                <a:solidFill>
                  <a:srgbClr val="3A3A3A"/>
                </a:solidFill>
                <a:latin typeface="Calibri"/>
                <a:cs typeface="Calibri"/>
              </a:rPr>
              <a:t>Lists</a:t>
            </a:r>
            <a:endParaRPr sz="8700" dirty="0">
              <a:latin typeface="Calibri"/>
              <a:cs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563543-F368-4845-9E77-7D7AD00246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220&quot;&gt;&lt;object type=&quot;3&quot; unique_id=&quot;10222&quot;&gt;&lt;property id=&quot;20148&quot; value=&quot;5&quot;/&gt;&lt;property id=&quot;20300&quot; value=&quot;Slide 3 - &amp;quot;Python Data Types&amp;quot;&quot;/&gt;&lt;property id=&quot;20307&quot; value=&quot;257&quot;/&gt;&lt;/object&gt;&lt;object type=&quot;3&quot; unique_id=&quot;10223&quot;&gt;&lt;property id=&quot;20148&quot; value=&quot;5&quot;/&gt;&lt;property id=&quot;20300&quot; value=&quot;Slide 4 - &amp;quot;Problem&amp;quot;&quot;/&gt;&lt;property id=&quot;20307&quot; value=&quot;258&quot;/&gt;&lt;/object&gt;&lt;object type=&quot;3&quot; unique_id=&quot;10224&quot;&gt;&lt;property id=&quot;20148&quot; value=&quot;5&quot;/&gt;&lt;property id=&quot;20300&quot; value=&quot;Slide 5 - &amp;quot;Python List&amp;quot;&quot;/&gt;&lt;property id=&quot;20307&quot; value=&quot;259&quot;/&gt;&lt;/object&gt;&lt;object type=&quot;3&quot; unique_id=&quot;10225&quot;&gt;&lt;property id=&quot;20148&quot; value=&quot;5&quot;/&gt;&lt;property id=&quot;20300&quot; value=&quot;Slide 6 - &amp;quot;Python List&amp;quot;&quot;/&gt;&lt;property id=&quot;20307&quot; value=&quot;260&quot;/&gt;&lt;/object&gt;&lt;object type=&quot;3&quot; unique_id=&quot;10226&quot;&gt;&lt;property id=&quot;20148&quot; value=&quot;5&quot;/&gt;&lt;property id=&quot;20300&quot; value=&quot;Slide 7 - &amp;quot;Python List&amp;quot;&quot;/&gt;&lt;property id=&quot;20307&quot; value=&quot;261&quot;/&gt;&lt;/object&gt;&lt;object type=&quot;3&quot; unique_id=&quot;10227&quot;&gt;&lt;property id=&quot;20148&quot; value=&quot;5&quot;/&gt;&lt;property id=&quot;20300&quot; value=&quot;Slide 8&quot;/&gt;&lt;property id=&quot;20307&quot; value=&quot;262&quot;/&gt;&lt;/object&gt;&lt;object type=&quot;3&quot; unique_id=&quot;10230&quot;&gt;&lt;property id=&quot;20148&quot; value=&quot;5&quot;/&gt;&lt;property id=&quot;20300&quot; value=&quot;Slide 10 - &amp;quot;Subsetting lists&amp;quot;&quot;/&gt;&lt;property id=&quot;20307&quot; value=&quot;265&quot;/&gt;&lt;/object&gt;&lt;object type=&quot;3&quot; unique_id=&quot;10231&quot;&gt;&lt;property id=&quot;20148&quot; value=&quot;5&quot;/&gt;&lt;property id=&quot;20300&quot; value=&quot;Slide 11 - &amp;quot;Subsetting lists&amp;quot;&quot;/&gt;&lt;property id=&quot;20307&quot; value=&quot;266&quot;/&gt;&lt;/object&gt;&lt;object type=&quot;3&quot; unique_id=&quot;10232&quot;&gt;&lt;property id=&quot;20148&quot; value=&quot;5&quot;/&gt;&lt;property id=&quot;20300&quot; value=&quot;Slide 12 - &amp;quot;Subsetting lists&amp;quot;&quot;/&gt;&lt;property id=&quot;20307&quot; value=&quot;267&quot;/&gt;&lt;/object&gt;&lt;object type=&quot;3&quot; unique_id=&quot;10233&quot;&gt;&lt;property id=&quot;20148&quot; value=&quot;5&quot;/&gt;&lt;property id=&quot;20300&quot; value=&quot;Slide 13 - &amp;quot;Subsetting lists&amp;quot;&quot;/&gt;&lt;property id=&quot;20307&quot; value=&quot;268&quot;/&gt;&lt;/object&gt;&lt;object type=&quot;3&quot; unique_id=&quot;10234&quot;&gt;&lt;property id=&quot;20148&quot; value=&quot;5&quot;/&gt;&lt;property id=&quot;20300&quot; value=&quot;Slide 14 - &amp;quot;Subsetting lists&amp;quot;&quot;/&gt;&lt;property id=&quot;20307&quot; value=&quot;269&quot;/&gt;&lt;/object&gt;&lt;object type=&quot;3&quot; unique_id=&quot;10235&quot;&gt;&lt;property id=&quot;20148&quot; value=&quot;5&quot;/&gt;&lt;property id=&quot;20300&quot; value=&quot;Slide 15 - &amp;quot;List slicing&amp;quot;&quot;/&gt;&lt;property id=&quot;20307&quot; value=&quot;270&quot;/&gt;&lt;/object&gt;&lt;object type=&quot;3&quot; unique_id=&quot;10236&quot;&gt;&lt;property id=&quot;20148&quot; value=&quot;5&quot;/&gt;&lt;property id=&quot;20300&quot; value=&quot;Slide 16 - &amp;quot;List slicing&amp;quot;&quot;/&gt;&lt;property id=&quot;20307&quot; value=&quot;271&quot;/&gt;&lt;/object&gt;&lt;object type=&quot;3&quot; unique_id=&quot;10237&quot;&gt;&lt;property id=&quot;20148&quot; value=&quot;5&quot;/&gt;&lt;property id=&quot;20300&quot; value=&quot;Slide 17 - &amp;quot;List slicing&amp;quot;&quot;/&gt;&lt;property id=&quot;20307&quot; value=&quot;272&quot;/&gt;&lt;/object&gt;&lt;object type=&quot;3&quot; unique_id=&quot;10238&quot;&gt;&lt;property id=&quot;20148&quot; value=&quot;5&quot;/&gt;&lt;property id=&quot;20300&quot; value=&quot;Slide 18 - &amp;quot;List slicing&amp;quot;&quot;/&gt;&lt;property id=&quot;20307&quot; value=&quot;273&quot;/&gt;&lt;/object&gt;&lt;object type=&quot;3&quot; unique_id=&quot;10241&quot;&gt;&lt;property id=&quot;20148&quot; value=&quot;5&quot;/&gt;&lt;property id=&quot;20300&quot; value=&quot;Slide 19&quot;/&gt;&lt;property id=&quot;20307&quot; value=&quot;276&quot;/&gt;&lt;/object&gt;&lt;object type=&quot;3&quot; unique_id=&quot;10242&quot;&gt;&lt;property id=&quot;20148&quot; value=&quot;5&quot;/&gt;&lt;property id=&quot;20300&quot; value=&quot;Slide 21 - &amp;quot;Changing list elements&amp;quot;&quot;/&gt;&lt;property id=&quot;20307&quot; value=&quot;277&quot;/&gt;&lt;/object&gt;&lt;object type=&quot;3&quot; unique_id=&quot;10243&quot;&gt;&lt;property id=&quot;20148&quot; value=&quot;5&quot;/&gt;&lt;property id=&quot;20300&quot; value=&quot;Slide 22 - &amp;quot;Adding and removing elements&amp;quot;&quot;/&gt;&lt;property id=&quot;20307&quot; value=&quot;278&quot;/&gt;&lt;/object&gt;&lt;object type=&quot;3&quot; unique_id=&quot;10244&quot;&gt;&lt;property id=&quot;20148&quot; value=&quot;5&quot;/&gt;&lt;property id=&quot;20300&quot; value=&quot;Slide 23 - &amp;quot;Behind the scenes (1)&amp;quot;&quot;/&gt;&lt;property id=&quot;20307&quot; value=&quot;279&quot;/&gt;&lt;/object&gt;&lt;object type=&quot;3&quot; unique_id=&quot;10245&quot;&gt;&lt;property id=&quot;20148&quot; value=&quot;5&quot;/&gt;&lt;property id=&quot;20300&quot; value=&quot;Slide 24 - &amp;quot;Behind the scenes (1)&amp;quot;&quot;/&gt;&lt;property id=&quot;20307&quot; value=&quot;280&quot;/&gt;&lt;/object&gt;&lt;object type=&quot;3&quot; unique_id=&quot;10247&quot;&gt;&lt;property id=&quot;20148&quot; value=&quot;5&quot;/&gt;&lt;property id=&quot;20300&quot; value=&quot;Slide 25 - &amp;quot;Behind the scenes (2)&amp;quot;&quot;/&gt;&lt;property id=&quot;20307&quot; value=&quot;282&quot;/&gt;&lt;/object&gt;&lt;object type=&quot;3&quot; unique_id=&quot;10248&quot;&gt;&lt;property id=&quot;20148&quot; value=&quot;5&quot;/&gt;&lt;property id=&quot;20300&quot; value=&quot;Slide 26 - &amp;quot;Behind the scenes (2)&amp;quot;&quot;/&gt;&lt;property id=&quot;20307&quot; value=&quot;283&quot;/&gt;&lt;/object&gt;&lt;object type=&quot;3&quot; unique_id=&quot;12018&quot;&gt;&lt;property id=&quot;20148&quot; value=&quot;5&quot;/&gt;&lt;property id=&quot;20300&quot; value=&quot;Slide 1&quot;/&gt;&lt;property id=&quot;20307&quot; value=&quot;285&quot;/&gt;&lt;/object&gt;&lt;object type=&quot;3&quot; unique_id=&quot;12019&quot;&gt;&lt;property id=&quot;20148&quot; value=&quot;5&quot;/&gt;&lt;property id=&quot;20300&quot; value=&quot;Slide 9&quot;/&gt;&lt;property id=&quot;20307&quot; value=&quot;286&quot;/&gt;&lt;/object&gt;&lt;object type=&quot;3&quot; unique_id=&quot;12020&quot;&gt;&lt;property id=&quot;20148&quot; value=&quot;5&quot;/&gt;&lt;property id=&quot;20300&quot; value=&quot;Slide 20 - &amp;quot;List Manipulation&amp;quot;&quot;/&gt;&lt;property id=&quot;20307&quot; value=&quot;287&quot;/&gt;&lt;/object&gt;&lt;object type=&quot;3&quot; unique_id=&quot;13108&quot;&gt;&lt;property id=&quot;20148&quot; value=&quot;5&quot;/&gt;&lt;property id=&quot;20300&quot; value=&quot;Slide 28&quot;/&gt;&lt;property id=&quot;20307&quot; value=&quot;289&quot;/&gt;&lt;/object&gt;&lt;object type=&quot;3&quot; unique_id=&quot;13109&quot;&gt;&lt;property id=&quot;20148&quot; value=&quot;5&quot;/&gt;&lt;property id=&quot;20300&quot; value=&quot;Slide 29&quot;/&gt;&lt;property id=&quot;20307&quot; value=&quot;290&quot;/&gt;&lt;/object&gt;&lt;object type=&quot;3&quot; unique_id=&quot;13110&quot;&gt;&lt;property id=&quot;20148&quot; value=&quot;5&quot;/&gt;&lt;property id=&quot;20300&quot; value=&quot;Slide 30&quot;/&gt;&lt;property id=&quot;20307&quot; value=&quot;291&quot;/&gt;&lt;/object&gt;&lt;object type=&quot;3&quot; unique_id=&quot;13112&quot;&gt;&lt;property id=&quot;20148&quot; value=&quot;5&quot;/&gt;&lt;property id=&quot;20300&quot; value=&quot;Slide 31&quot;/&gt;&lt;property id=&quot;20307&quot; value=&quot;293&quot;/&gt;&lt;/object&gt;&lt;object type=&quot;3&quot; unique_id=&quot;13113&quot;&gt;&lt;property id=&quot;20148&quot; value=&quot;5&quot;/&gt;&lt;property id=&quot;20300&quot; value=&quot;Slide 32&quot;/&gt;&lt;property id=&quot;20307&quot; value=&quot;263&quot;/&gt;&lt;/object&gt;&lt;object type=&quot;3&quot; unique_id=&quot;13114&quot;&gt;&lt;property id=&quot;20148&quot; value=&quot;5&quot;/&gt;&lt;property id=&quot;20300&quot; value=&quot;Slide 33&quot;/&gt;&lt;property id=&quot;20307&quot; value=&quot;264&quot;/&gt;&lt;/object&gt;&lt;object type=&quot;3&quot; unique_id=&quot;13115&quot;&gt;&lt;property id=&quot;20148&quot; value=&quot;5&quot;/&gt;&lt;property id=&quot;20300&quot; value=&quot;Slide 34&quot;/&gt;&lt;property id=&quot;20307&quot; value=&quot;294&quot;/&gt;&lt;/object&gt;&lt;object type=&quot;3&quot; unique_id=&quot;13116&quot;&gt;&lt;property id=&quot;20148&quot; value=&quot;5&quot;/&gt;&lt;property id=&quot;20300&quot; value=&quot;Slide 35&quot;/&gt;&lt;property id=&quot;20307&quot; value=&quot;295&quot;/&gt;&lt;/object&gt;&lt;object type=&quot;3&quot; unique_id=&quot;13120&quot;&gt;&lt;property id=&quot;20148&quot; value=&quot;5&quot;/&gt;&lt;property id=&quot;20300&quot; value=&quot;Slide 36&quot;/&gt;&lt;property id=&quot;20307&quot; value=&quot;299&quot;/&gt;&lt;/object&gt;&lt;object type=&quot;3&quot; unique_id=&quot;13121&quot;&gt;&lt;property id=&quot;20148&quot; value=&quot;5&quot;/&gt;&lt;property id=&quot;20300&quot; value=&quot;Slide 37&quot;/&gt;&lt;property id=&quot;20307&quot; value=&quot;300&quot;/&gt;&lt;/object&gt;&lt;object type=&quot;3&quot; unique_id=&quot;13122&quot;&gt;&lt;property id=&quot;20148&quot; value=&quot;5&quot;/&gt;&lt;property id=&quot;20300&quot; value=&quot;Slide 38&quot;/&gt;&lt;property id=&quot;20307&quot; value=&quot;301&quot;/&gt;&lt;/object&gt;&lt;object type=&quot;3&quot; unique_id=&quot;13123&quot;&gt;&lt;property id=&quot;20148&quot; value=&quot;5&quot;/&gt;&lt;property id=&quot;20300&quot; value=&quot;Slide 39&quot;/&gt;&lt;property id=&quot;20307&quot; value=&quot;302&quot;/&gt;&lt;/object&gt;&lt;object type=&quot;3&quot; unique_id=&quot;13124&quot;&gt;&lt;property id=&quot;20148&quot; value=&quot;5&quot;/&gt;&lt;property id=&quot;20300&quot; value=&quot;Slide 40&quot;/&gt;&lt;property id=&quot;20307&quot; value=&quot;274&quot;/&gt;&lt;/object&gt;&lt;object type=&quot;3&quot; unique_id=&quot;13125&quot;&gt;&lt;property id=&quot;20148&quot; value=&quot;5&quot;/&gt;&lt;property id=&quot;20300&quot; value=&quot;Slide 41&quot;/&gt;&lt;property id=&quot;20307&quot; value=&quot;275&quot;/&gt;&lt;/object&gt;&lt;object type=&quot;3&quot; unique_id=&quot;13126&quot;&gt;&lt;property id=&quot;20148&quot; value=&quot;5&quot;/&gt;&lt;property id=&quot;20300&quot; value=&quot;Slide 42&quot;/&gt;&lt;property id=&quot;20307&quot; value=&quot;303&quot;/&gt;&lt;/object&gt;&lt;object type=&quot;3&quot; unique_id=&quot;13127&quot;&gt;&lt;property id=&quot;20148&quot; value=&quot;5&quot;/&gt;&lt;property id=&quot;20300&quot; value=&quot;Slide 43&quot;/&gt;&lt;property id=&quot;20307&quot; value=&quot;304&quot;/&gt;&lt;/object&gt;&lt;object type=&quot;3&quot; unique_id=&quot;13128&quot;&gt;&lt;property id=&quot;20148&quot; value=&quot;5&quot;/&gt;&lt;property id=&quot;20300&quot; value=&quot;Slide 44&quot;/&gt;&lt;property id=&quot;20307&quot; value=&quot;305&quot;/&gt;&lt;/object&gt;&lt;object type=&quot;3&quot; unique_id=&quot;13511&quot;&gt;&lt;property id=&quot;20148&quot; value=&quot;5&quot;/&gt;&lt;property id=&quot;20300&quot; value=&quot;Slide 27&quot;/&gt;&lt;property id=&quot;20307&quot; value=&quot;317&quot;/&gt;&lt;/object&gt;&lt;object type=&quot;3&quot; unique_id=&quot;13689&quot;&gt;&lt;property id=&quot;20148&quot; value=&quot;5&quot;/&gt;&lt;property id=&quot;20300&quot; value=&quot;Slide 45&quot;/&gt;&lt;property id=&quot;20307&quot; value=&quot;318&quot;/&gt;&lt;/object&gt;&lt;object type=&quot;3&quot; unique_id=&quot;14138&quot;&gt;&lt;property id=&quot;20148&quot; value=&quot;5&quot;/&gt;&lt;property id=&quot;20300&quot; value=&quot;Slide 46&quot;/&gt;&lt;property id=&quot;20307&quot; value=&quot;320&quot;/&gt;&lt;/object&gt;&lt;object type=&quot;3&quot; unique_id=&quot;14139&quot;&gt;&lt;property id=&quot;20148&quot; value=&quot;5&quot;/&gt;&lt;property id=&quot;20300&quot; value=&quot;Slide 47&quot;/&gt;&lt;property id=&quot;20307&quot; value=&quot;321&quot;/&gt;&lt;/object&gt;&lt;object type=&quot;3&quot; unique_id=&quot;14140&quot;&gt;&lt;property id=&quot;20148&quot; value=&quot;5&quot;/&gt;&lt;property id=&quot;20300&quot; value=&quot;Slide 2&quot;/&gt;&lt;property id=&quot;20307&quot; value=&quot;319&quot;/&gt;&lt;/object&gt;&lt;object type=&quot;3&quot; unique_id=&quot;14345&quot;&gt;&lt;property id=&quot;20148&quot; value=&quot;5&quot;/&gt;&lt;property id=&quot;20300&quot; value=&quot;Slide 50&quot;/&gt;&lt;property id=&quot;20307&quot; value=&quot;322&quot;/&gt;&lt;/object&gt;&lt;object type=&quot;3&quot; unique_id=&quot;14502&quot;&gt;&lt;property id=&quot;20148&quot; value=&quot;5&quot;/&gt;&lt;property id=&quot;20300&quot; value=&quot;Slide 51&quot;/&gt;&lt;property id=&quot;20307&quot; value=&quot;323&quot;/&gt;&lt;/object&gt;&lt;object type=&quot;3&quot; unique_id=&quot;14980&quot;&gt;&lt;property id=&quot;20148&quot; value=&quot;5&quot;/&gt;&lt;property id=&quot;20300&quot; value=&quot;Slide 48&quot;/&gt;&lt;property id=&quot;20307&quot; value=&quot;325&quot;/&gt;&lt;/object&gt;&lt;object type=&quot;3&quot; unique_id=&quot;14981&quot;&gt;&lt;property id=&quot;20148&quot; value=&quot;5&quot;/&gt;&lt;property id=&quot;20300&quot; value=&quot;Slide 49&quot;/&gt;&lt;property id=&quot;20307&quot; value=&quot;326&quot;/&gt;&lt;/object&gt;&lt;object type=&quot;3&quot; unique_id=&quot;15333&quot;&gt;&lt;property id=&quot;20148&quot; value=&quot;5&quot;/&gt;&lt;property id=&quot;20300&quot; value=&quot;Slide 52&quot;/&gt;&lt;property id=&quot;20307&quot; value=&quot;292&quot;/&gt;&lt;/object&gt;&lt;/object&gt;&lt;object type=&quot;8&quot; unique_id=&quot;10280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CA7EA6C9C1E874F95C7C2F57596412B" ma:contentTypeVersion="4" ma:contentTypeDescription="Создание документа." ma:contentTypeScope="" ma:versionID="670686ec06addbf862e6db37a05f0175">
  <xsd:schema xmlns:xsd="http://www.w3.org/2001/XMLSchema" xmlns:xs="http://www.w3.org/2001/XMLSchema" xmlns:p="http://schemas.microsoft.com/office/2006/metadata/properties" xmlns:ns2="8d632433-768a-41fb-8899-f407ef78b44b" targetNamespace="http://schemas.microsoft.com/office/2006/metadata/properties" ma:root="true" ma:fieldsID="264ef4a002b0f04cd4703856bb97c061" ns2:_="">
    <xsd:import namespace="8d632433-768a-41fb-8899-f407ef78b4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32433-768a-41fb-8899-f407ef78b4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A75866-4C72-4521-8F8A-B327C752D322}"/>
</file>

<file path=customXml/itemProps2.xml><?xml version="1.0" encoding="utf-8"?>
<ds:datastoreItem xmlns:ds="http://schemas.openxmlformats.org/officeDocument/2006/customXml" ds:itemID="{02D7F928-C63C-46ED-AE87-FD28BC54B237}"/>
</file>

<file path=customXml/itemProps3.xml><?xml version="1.0" encoding="utf-8"?>
<ds:datastoreItem xmlns:ds="http://schemas.openxmlformats.org/officeDocument/2006/customXml" ds:itemID="{DF191321-E42E-4591-B120-8454E0656A00}"/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281</TotalTime>
  <Words>2128</Words>
  <Application>Microsoft Office PowerPoint</Application>
  <PresentationFormat>Произвольный</PresentationFormat>
  <Paragraphs>619</Paragraphs>
  <Slides>52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2" baseType="lpstr">
      <vt:lpstr>-apple-system</vt:lpstr>
      <vt:lpstr>Arial</vt:lpstr>
      <vt:lpstr>Book Antiqua</vt:lpstr>
      <vt:lpstr>Calibri</vt:lpstr>
      <vt:lpstr>Consolas</vt:lpstr>
      <vt:lpstr>Courier New</vt:lpstr>
      <vt:lpstr>Impact</vt:lpstr>
      <vt:lpstr>Times New Roman</vt:lpstr>
      <vt:lpstr>Verdana</vt:lpstr>
      <vt:lpstr>Главное мероприятие</vt:lpstr>
      <vt:lpstr>Презентация PowerPoint</vt:lpstr>
      <vt:lpstr>Презентация PowerPoint</vt:lpstr>
      <vt:lpstr>Python Data Types</vt:lpstr>
      <vt:lpstr>Problem</vt:lpstr>
      <vt:lpstr>Python List</vt:lpstr>
      <vt:lpstr>Python List</vt:lpstr>
      <vt:lpstr>Python List</vt:lpstr>
      <vt:lpstr>Презентация PowerPoint</vt:lpstr>
      <vt:lpstr>Презентация PowerPoint</vt:lpstr>
      <vt:lpstr>Subsetting lists</vt:lpstr>
      <vt:lpstr>Subsetting lists</vt:lpstr>
      <vt:lpstr>Subsetting lists</vt:lpstr>
      <vt:lpstr>Subsetting lists</vt:lpstr>
      <vt:lpstr>Subsetting lists</vt:lpstr>
      <vt:lpstr>List slicing</vt:lpstr>
      <vt:lpstr>List slicing</vt:lpstr>
      <vt:lpstr>List slicing</vt:lpstr>
      <vt:lpstr>List slicing</vt:lpstr>
      <vt:lpstr>Презентация PowerPoint</vt:lpstr>
      <vt:lpstr>List Manipulation</vt:lpstr>
      <vt:lpstr>Changing list elements</vt:lpstr>
      <vt:lpstr>Adding and removing elements</vt:lpstr>
      <vt:lpstr>Behind the scenes (1)</vt:lpstr>
      <vt:lpstr>Behind the scenes (1)</vt:lpstr>
      <vt:lpstr>Behind the scenes (2)</vt:lpstr>
      <vt:lpstr>Behind the scenes (2)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Aizhan</dc:creator>
  <cp:lastModifiedBy>Aizhan Altaibek</cp:lastModifiedBy>
  <cp:revision>30</cp:revision>
  <dcterms:created xsi:type="dcterms:W3CDTF">2020-09-30T20:41:39Z</dcterms:created>
  <dcterms:modified xsi:type="dcterms:W3CDTF">2021-02-01T05:30:53Z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2015-12-17T00:00:00Z</vt:filetime>
  </property>
  <property fmtid="{D5CDD505-2E9C-101B-9397-08002B2CF9AE}" pid="3" name="LastSaved">
    <vt:filetime>2020-09-30T00:00:00Z</vt:filetime>
  </property>
  <property fmtid="{D5CDD505-2E9C-101B-9397-08002B2CF9AE}" pid="4" name="ContentTypeId">
    <vt:lpwstr>0x0101000CA7EA6C9C1E874F95C7C2F57596412B</vt:lpwstr>
  </property>
</Properties>
</file>